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theme/themeOverride4.xml" ContentType="application/vnd.openxmlformats-officedocument.themeOverride+xml"/>
  <Override PartName="/ppt/charts/chart9.xml" ContentType="application/vnd.openxmlformats-officedocument.drawingml.chart+xml"/>
  <Override PartName="/ppt/theme/themeOverride5.xml" ContentType="application/vnd.openxmlformats-officedocument.themeOverride+xml"/>
  <Override PartName="/ppt/charts/chart10.xml" ContentType="application/vnd.openxmlformats-officedocument.drawingml.chart+xml"/>
  <Override PartName="/ppt/theme/themeOverride6.xml" ContentType="application/vnd.openxmlformats-officedocument.themeOverride+xml"/>
  <Override PartName="/ppt/charts/chart11.xml" ContentType="application/vnd.openxmlformats-officedocument.drawingml.chart+xml"/>
  <Override PartName="/ppt/charts/chart12.xml" ContentType="application/vnd.openxmlformats-officedocument.drawingml.chart+xml"/>
  <Override PartName="/ppt/theme/themeOverride7.xml" ContentType="application/vnd.openxmlformats-officedocument.themeOverride+xml"/>
  <Override PartName="/ppt/charts/chart13.xml" ContentType="application/vnd.openxmlformats-officedocument.drawingml.chart+xml"/>
  <Override PartName="/ppt/theme/themeOverride8.xml" ContentType="application/vnd.openxmlformats-officedocument.themeOverride+xml"/>
  <Override PartName="/ppt/charts/chart14.xml" ContentType="application/vnd.openxmlformats-officedocument.drawingml.chart+xml"/>
  <Override PartName="/ppt/theme/themeOverride9.xml" ContentType="application/vnd.openxmlformats-officedocument.themeOverride+xml"/>
  <Override PartName="/ppt/charts/chart15.xml" ContentType="application/vnd.openxmlformats-officedocument.drawingml.chart+xml"/>
  <Override PartName="/ppt/theme/themeOverride10.xml" ContentType="application/vnd.openxmlformats-officedocument.themeOverride+xml"/>
  <Override PartName="/ppt/charts/chart16.xml" ContentType="application/vnd.openxmlformats-officedocument.drawingml.chart+xml"/>
  <Override PartName="/ppt/theme/themeOverride11.xml" ContentType="application/vnd.openxmlformats-officedocument.themeOverride+xml"/>
  <Override PartName="/ppt/notesSlides/notesSlide6.xml" ContentType="application/vnd.openxmlformats-officedocument.presentationml.notesSlide+xml"/>
  <Override PartName="/ppt/charts/chart17.xml" ContentType="application/vnd.openxmlformats-officedocument.drawingml.chart+xml"/>
  <Override PartName="/ppt/theme/themeOverride12.xml" ContentType="application/vnd.openxmlformats-officedocument.themeOverride+xml"/>
  <Override PartName="/ppt/charts/chart18.xml" ContentType="application/vnd.openxmlformats-officedocument.drawingml.chart+xml"/>
  <Override PartName="/ppt/theme/themeOverride13.xml" ContentType="application/vnd.openxmlformats-officedocument.themeOverride+xml"/>
  <Override PartName="/ppt/charts/chart19.xml" ContentType="application/vnd.openxmlformats-officedocument.drawingml.chart+xml"/>
  <Override PartName="/ppt/theme/themeOverride14.xml" ContentType="application/vnd.openxmlformats-officedocument.themeOverride+xml"/>
  <Override PartName="/ppt/charts/chart20.xml" ContentType="application/vnd.openxmlformats-officedocument.drawingml.chart+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2"/>
  </p:notesMasterIdLst>
  <p:sldIdLst>
    <p:sldId id="256" r:id="rId2"/>
    <p:sldId id="281" r:id="rId3"/>
    <p:sldId id="279" r:id="rId4"/>
    <p:sldId id="275" r:id="rId5"/>
    <p:sldId id="276" r:id="rId6"/>
    <p:sldId id="277" r:id="rId7"/>
    <p:sldId id="268" r:id="rId8"/>
    <p:sldId id="282" r:id="rId9"/>
    <p:sldId id="283" r:id="rId10"/>
    <p:sldId id="280" r:id="rId11"/>
    <p:sldId id="299" r:id="rId12"/>
    <p:sldId id="300" r:id="rId13"/>
    <p:sldId id="301" r:id="rId14"/>
    <p:sldId id="298" r:id="rId15"/>
    <p:sldId id="278" r:id="rId16"/>
    <p:sldId id="270" r:id="rId17"/>
    <p:sldId id="272" r:id="rId18"/>
    <p:sldId id="296" r:id="rId19"/>
    <p:sldId id="269" r:id="rId20"/>
    <p:sldId id="257" r:id="rId21"/>
    <p:sldId id="285" r:id="rId22"/>
    <p:sldId id="286" r:id="rId23"/>
    <p:sldId id="288" r:id="rId24"/>
    <p:sldId id="291" r:id="rId25"/>
    <p:sldId id="284" r:id="rId26"/>
    <p:sldId id="292" r:id="rId27"/>
    <p:sldId id="293" r:id="rId28"/>
    <p:sldId id="294" r:id="rId29"/>
    <p:sldId id="295" r:id="rId30"/>
    <p:sldId id="29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99" autoAdjust="0"/>
  </p:normalViewPr>
  <p:slideViewPr>
    <p:cSldViewPr>
      <p:cViewPr>
        <p:scale>
          <a:sx n="60" d="100"/>
          <a:sy n="60" d="100"/>
        </p:scale>
        <p:origin x="-1572"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6.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7.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8.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9.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0.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Worksheet16.xlsx"/><Relationship Id="rId1" Type="http://schemas.openxmlformats.org/officeDocument/2006/relationships/themeOverride" Target="../theme/themeOverride11.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17.xlsx"/><Relationship Id="rId1" Type="http://schemas.openxmlformats.org/officeDocument/2006/relationships/themeOverride" Target="../theme/themeOverride12.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8.xlsx"/><Relationship Id="rId1" Type="http://schemas.openxmlformats.org/officeDocument/2006/relationships/themeOverride" Target="../theme/themeOverride13.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19.xlsx"/><Relationship Id="rId1" Type="http://schemas.openxmlformats.org/officeDocument/2006/relationships/themeOverride" Target="../theme/themeOverride14.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20.xlsx"/><Relationship Id="rId1" Type="http://schemas.openxmlformats.org/officeDocument/2006/relationships/themeOverride" Target="../theme/themeOverride15.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4.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0666045917449352"/>
          <c:y val="0.37581346530267068"/>
          <c:w val="0.73335627406527748"/>
          <c:h val="0.59839190835570033"/>
        </c:manualLayout>
      </c:layout>
      <c:barChart>
        <c:barDir val="bar"/>
        <c:grouping val="percentStacked"/>
        <c:varyColors val="0"/>
        <c:ser>
          <c:idx val="0"/>
          <c:order val="0"/>
          <c:tx>
            <c:strRef>
              <c:f>Sheet1!$B$1</c:f>
              <c:strCache>
                <c:ptCount val="1"/>
                <c:pt idx="0">
                  <c:v>ქალი</c:v>
                </c:pt>
              </c:strCache>
            </c:strRef>
          </c:tx>
          <c:spPr>
            <a:solidFill>
              <a:schemeClr val="accent1">
                <a:lumMod val="50000"/>
              </a:schemeClr>
            </a:solidFill>
          </c:spPr>
          <c:invertIfNegative val="0"/>
          <c:dLbls>
            <c:dLbl>
              <c:idx val="0"/>
              <c:layout>
                <c:manualLayout>
                  <c:x val="5.3895988520637664E-2"/>
                  <c:y val="1.4180717391776896E-2"/>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9.320414552520781E-2"/>
                  <c:y val="-1.3143798203674012E-2"/>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2783655403217096E-2"/>
                  <c:y val="-4.3166580925241413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8334705279067255E-2"/>
                  <c:y val="-6.5721578787743913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5882158373867332E-2"/>
                  <c:y val="2.535069020302907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7817770735507782E-2"/>
                  <c:y val="7.6046082728557403E-3"/>
                </c:manualLayout>
              </c:layout>
              <c:dLblPos val="ctr"/>
              <c:showLegendKey val="0"/>
              <c:showVal val="1"/>
              <c:showCatName val="0"/>
              <c:showSerName val="0"/>
              <c:showPercent val="0"/>
              <c:showBubbleSize val="0"/>
            </c:dLbl>
            <c:txPr>
              <a:bodyPr/>
              <a:lstStyle/>
              <a:p>
                <a:pPr>
                  <a:defRPr sz="1000"/>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დიახ</c:v>
                </c:pt>
                <c:pt idx="1">
                  <c:v>არა</c:v>
                </c:pt>
              </c:strCache>
            </c:strRef>
          </c:cat>
          <c:val>
            <c:numRef>
              <c:f>Sheet1!$B$2:$B$3</c:f>
              <c:numCache>
                <c:formatCode>0%</c:formatCode>
                <c:ptCount val="2"/>
                <c:pt idx="0">
                  <c:v>0.34899999999999998</c:v>
                </c:pt>
                <c:pt idx="1">
                  <c:v>0.65100000000000002</c:v>
                </c:pt>
              </c:numCache>
            </c:numRef>
          </c:val>
        </c:ser>
        <c:ser>
          <c:idx val="1"/>
          <c:order val="1"/>
          <c:tx>
            <c:strRef>
              <c:f>Sheet1!$C$1</c:f>
              <c:strCache>
                <c:ptCount val="1"/>
                <c:pt idx="0">
                  <c:v>Column2</c:v>
                </c:pt>
              </c:strCache>
            </c:strRef>
          </c:tx>
          <c:spPr>
            <a:noFill/>
          </c:spPr>
          <c:invertIfNegative val="0"/>
          <c:cat>
            <c:strRef>
              <c:f>Sheet1!$A$2:$A$3</c:f>
              <c:strCache>
                <c:ptCount val="2"/>
                <c:pt idx="0">
                  <c:v>დიახ</c:v>
                </c:pt>
                <c:pt idx="1">
                  <c:v>არა</c:v>
                </c:pt>
              </c:strCache>
            </c:strRef>
          </c:cat>
          <c:val>
            <c:numRef>
              <c:f>Sheet1!$C$2:$C$3</c:f>
              <c:numCache>
                <c:formatCode>0%</c:formatCode>
                <c:ptCount val="2"/>
                <c:pt idx="0">
                  <c:v>0.85099999999999998</c:v>
                </c:pt>
                <c:pt idx="1">
                  <c:v>0.54899999999999993</c:v>
                </c:pt>
              </c:numCache>
            </c:numRef>
          </c:val>
        </c:ser>
        <c:ser>
          <c:idx val="2"/>
          <c:order val="2"/>
          <c:tx>
            <c:strRef>
              <c:f>Sheet1!$D$1</c:f>
              <c:strCache>
                <c:ptCount val="1"/>
                <c:pt idx="0">
                  <c:v>კაცი</c:v>
                </c:pt>
              </c:strCache>
            </c:strRef>
          </c:tx>
          <c:invertIfNegative val="0"/>
          <c:dLbls>
            <c:dLbl>
              <c:idx val="0"/>
              <c:layout>
                <c:manualLayout>
                  <c:x val="5.7266926661628699E-2"/>
                  <c:y val="8.0769457696698941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0282845730324949"/>
                  <c:y val="-6.57215787877439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7.8604843643168165E-2"/>
                  <c:y val="8.0003477962038456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142259527151031E-2"/>
                  <c:y val="9.860177645191975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2857712513950009E-2"/>
                  <c:y val="2.8915475078441235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1770414394306288E-2"/>
                  <c:y val="-2.5348694242852466E-3"/>
                </c:manualLayout>
              </c:layout>
              <c:dLblPos val="ctr"/>
              <c:showLegendKey val="0"/>
              <c:showVal val="1"/>
              <c:showCatName val="0"/>
              <c:showSerName val="0"/>
              <c:showPercent val="0"/>
              <c:showBubbleSize val="0"/>
            </c:dLbl>
            <c:dLbl>
              <c:idx val="6"/>
              <c:delete val="1"/>
            </c:dLbl>
            <c:dLbl>
              <c:idx val="7"/>
              <c:delete val="1"/>
            </c:dLbl>
            <c:dLbl>
              <c:idx val="8"/>
              <c:layout>
                <c:manualLayout>
                  <c:x val="3.8730873973853511E-2"/>
                  <c:y val="0"/>
                </c:manualLayout>
              </c:layout>
              <c:dLblPos val="ctr"/>
              <c:showLegendKey val="0"/>
              <c:showVal val="1"/>
              <c:showCatName val="0"/>
              <c:showSerName val="0"/>
              <c:showPercent val="0"/>
              <c:showBubbleSize val="0"/>
            </c:dLbl>
            <c:dLbl>
              <c:idx val="9"/>
              <c:delete val="1"/>
            </c:dLbl>
            <c:dLbl>
              <c:idx val="10"/>
              <c:delete val="1"/>
            </c:dLbl>
            <c:dLbl>
              <c:idx val="11"/>
              <c:delete val="1"/>
            </c:dLbl>
            <c:dLbl>
              <c:idx val="12"/>
              <c:delete val="1"/>
            </c:dLbl>
            <c:dLbl>
              <c:idx val="13"/>
              <c:layout>
                <c:manualLayout>
                  <c:x val="3.5598052130528912E-2"/>
                  <c:y val="0"/>
                </c:manualLayout>
              </c:layout>
              <c:dLblPos val="ctr"/>
              <c:showLegendKey val="0"/>
              <c:showVal val="1"/>
              <c:showCatName val="0"/>
              <c:showSerName val="0"/>
              <c:showPercent val="0"/>
              <c:showBubbleSize val="0"/>
            </c:dLbl>
            <c:dLbl>
              <c:idx val="14"/>
              <c:layout>
                <c:manualLayout>
                  <c:x val="1.9373673036093417E-2"/>
                  <c:y val="-7.6042090808204196E-3"/>
                </c:manualLayout>
              </c:layout>
              <c:dLblPos val="ctr"/>
              <c:showLegendKey val="0"/>
              <c:showVal val="1"/>
              <c:showCatName val="0"/>
              <c:showSerName val="0"/>
              <c:showPercent val="0"/>
              <c:showBubbleSize val="0"/>
            </c:dLbl>
            <c:txPr>
              <a:bodyPr/>
              <a:lstStyle/>
              <a:p>
                <a:pPr>
                  <a:defRPr sz="1000"/>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დიახ</c:v>
                </c:pt>
                <c:pt idx="1">
                  <c:v>არა</c:v>
                </c:pt>
              </c:strCache>
            </c:strRef>
          </c:cat>
          <c:val>
            <c:numRef>
              <c:f>Sheet1!$D$2:$D$3</c:f>
              <c:numCache>
                <c:formatCode>0%</c:formatCode>
                <c:ptCount val="2"/>
                <c:pt idx="0">
                  <c:v>0.23100000000000001</c:v>
                </c:pt>
                <c:pt idx="1">
                  <c:v>0.76900000000000002</c:v>
                </c:pt>
              </c:numCache>
            </c:numRef>
          </c:val>
        </c:ser>
        <c:ser>
          <c:idx val="3"/>
          <c:order val="3"/>
          <c:tx>
            <c:strRef>
              <c:f>Sheet1!$E$1</c:f>
              <c:strCache>
                <c:ptCount val="1"/>
                <c:pt idx="0">
                  <c:v>Column3</c:v>
                </c:pt>
              </c:strCache>
            </c:strRef>
          </c:tx>
          <c:spPr>
            <a:noFill/>
          </c:spPr>
          <c:invertIfNegative val="0"/>
          <c:cat>
            <c:strRef>
              <c:f>Sheet1!$A$2:$A$3</c:f>
              <c:strCache>
                <c:ptCount val="2"/>
                <c:pt idx="0">
                  <c:v>დიახ</c:v>
                </c:pt>
                <c:pt idx="1">
                  <c:v>არა</c:v>
                </c:pt>
              </c:strCache>
            </c:strRef>
          </c:cat>
          <c:val>
            <c:numRef>
              <c:f>Sheet1!$E$2:$E$3</c:f>
              <c:numCache>
                <c:formatCode>0%</c:formatCode>
                <c:ptCount val="2"/>
                <c:pt idx="0">
                  <c:v>0.96899999999999997</c:v>
                </c:pt>
                <c:pt idx="1">
                  <c:v>0.43099999999999994</c:v>
                </c:pt>
              </c:numCache>
            </c:numRef>
          </c:val>
        </c:ser>
        <c:ser>
          <c:idx val="4"/>
          <c:order val="4"/>
          <c:tx>
            <c:strRef>
              <c:f>Sheet1!$F$1</c:f>
              <c:strCache>
                <c:ptCount val="1"/>
                <c:pt idx="0">
                  <c:v>ჯამური სურათი</c:v>
                </c:pt>
              </c:strCache>
            </c:strRef>
          </c:tx>
          <c:invertIfNegative val="0"/>
          <c:dLbls>
            <c:dLbl>
              <c:idx val="0"/>
              <c:layout>
                <c:manualLayout>
                  <c:x val="5.2842289215157073E-2"/>
                  <c:y val="6.5734517634613177E-3"/>
                </c:manualLayout>
              </c:layout>
              <c:showLegendKey val="0"/>
              <c:showVal val="1"/>
              <c:showCatName val="0"/>
              <c:showSerName val="0"/>
              <c:showPercent val="0"/>
              <c:showBubbleSize val="0"/>
            </c:dLbl>
            <c:dLbl>
              <c:idx val="1"/>
              <c:layout>
                <c:manualLayout>
                  <c:x val="0.10711297635755165"/>
                  <c:y val="-3.2862083278558884E-3"/>
                </c:manualLayout>
              </c:layout>
              <c:showLegendKey val="0"/>
              <c:showVal val="1"/>
              <c:showCatName val="0"/>
              <c:showSerName val="0"/>
              <c:showPercent val="0"/>
              <c:showBubbleSize val="0"/>
            </c:dLbl>
            <c:dLbl>
              <c:idx val="2"/>
              <c:layout>
                <c:manualLayout>
                  <c:x val="6.9980477886933679E-2"/>
                  <c:y val="6.5729342095865468E-3"/>
                </c:manualLayout>
              </c:layout>
              <c:showLegendKey val="0"/>
              <c:showVal val="1"/>
              <c:showCatName val="0"/>
              <c:showSerName val="0"/>
              <c:showPercent val="0"/>
              <c:showBubbleSize val="0"/>
            </c:dLbl>
            <c:dLbl>
              <c:idx val="3"/>
              <c:delete val="1"/>
            </c:dLbl>
            <c:txPr>
              <a:bodyPr/>
              <a:lstStyle/>
              <a:p>
                <a:pPr>
                  <a:defRPr sz="1000"/>
                </a:pPr>
                <a:endParaRPr lang="en-US"/>
              </a:p>
            </c:txPr>
            <c:showLegendKey val="0"/>
            <c:showVal val="1"/>
            <c:showCatName val="0"/>
            <c:showSerName val="0"/>
            <c:showPercent val="0"/>
            <c:showBubbleSize val="0"/>
            <c:showLeaderLines val="0"/>
          </c:dLbls>
          <c:cat>
            <c:strRef>
              <c:f>Sheet1!$A$2:$A$3</c:f>
              <c:strCache>
                <c:ptCount val="2"/>
                <c:pt idx="0">
                  <c:v>დიახ</c:v>
                </c:pt>
                <c:pt idx="1">
                  <c:v>არა</c:v>
                </c:pt>
              </c:strCache>
            </c:strRef>
          </c:cat>
          <c:val>
            <c:numRef>
              <c:f>Sheet1!$F$2:$F$3</c:f>
              <c:numCache>
                <c:formatCode>0%</c:formatCode>
                <c:ptCount val="2"/>
                <c:pt idx="0">
                  <c:v>0.24299999999999999</c:v>
                </c:pt>
                <c:pt idx="1">
                  <c:v>0.75700000000000001</c:v>
                </c:pt>
              </c:numCache>
            </c:numRef>
          </c:val>
        </c:ser>
        <c:ser>
          <c:idx val="5"/>
          <c:order val="5"/>
          <c:tx>
            <c:strRef>
              <c:f>Sheet1!$G$1</c:f>
              <c:strCache>
                <c:ptCount val="1"/>
                <c:pt idx="0">
                  <c:v>Column4</c:v>
                </c:pt>
              </c:strCache>
            </c:strRef>
          </c:tx>
          <c:spPr>
            <a:noFill/>
          </c:spPr>
          <c:invertIfNegative val="0"/>
          <c:cat>
            <c:strRef>
              <c:f>Sheet1!$A$2:$A$3</c:f>
              <c:strCache>
                <c:ptCount val="2"/>
                <c:pt idx="0">
                  <c:v>დიახ</c:v>
                </c:pt>
                <c:pt idx="1">
                  <c:v>არა</c:v>
                </c:pt>
              </c:strCache>
            </c:strRef>
          </c:cat>
          <c:val>
            <c:numRef>
              <c:f>Sheet1!$G$2:$G$3</c:f>
              <c:numCache>
                <c:formatCode>0%</c:formatCode>
                <c:ptCount val="2"/>
                <c:pt idx="0">
                  <c:v>0.95699999999999996</c:v>
                </c:pt>
                <c:pt idx="1">
                  <c:v>0.44299999999999995</c:v>
                </c:pt>
              </c:numCache>
            </c:numRef>
          </c:val>
        </c:ser>
        <c:dLbls>
          <c:showLegendKey val="0"/>
          <c:showVal val="0"/>
          <c:showCatName val="0"/>
          <c:showSerName val="0"/>
          <c:showPercent val="0"/>
          <c:showBubbleSize val="0"/>
        </c:dLbls>
        <c:gapWidth val="50"/>
        <c:overlap val="100"/>
        <c:axId val="32996352"/>
        <c:axId val="33760000"/>
      </c:barChart>
      <c:catAx>
        <c:axId val="32996352"/>
        <c:scaling>
          <c:orientation val="maxMin"/>
        </c:scaling>
        <c:delete val="0"/>
        <c:axPos val="l"/>
        <c:numFmt formatCode="General" sourceLinked="0"/>
        <c:majorTickMark val="out"/>
        <c:minorTickMark val="none"/>
        <c:tickLblPos val="nextTo"/>
        <c:txPr>
          <a:bodyPr/>
          <a:lstStyle/>
          <a:p>
            <a:pPr>
              <a:defRPr sz="1000"/>
            </a:pPr>
            <a:endParaRPr lang="en-US"/>
          </a:p>
        </c:txPr>
        <c:crossAx val="33760000"/>
        <c:crosses val="autoZero"/>
        <c:auto val="1"/>
        <c:lblAlgn val="ctr"/>
        <c:lblOffset val="100"/>
        <c:noMultiLvlLbl val="0"/>
      </c:catAx>
      <c:valAx>
        <c:axId val="33760000"/>
        <c:scaling>
          <c:orientation val="minMax"/>
        </c:scaling>
        <c:delete val="1"/>
        <c:axPos val="t"/>
        <c:numFmt formatCode="0%" sourceLinked="1"/>
        <c:majorTickMark val="out"/>
        <c:minorTickMark val="none"/>
        <c:tickLblPos val="none"/>
        <c:crossAx val="329963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5091737938692773"/>
          <c:h val="0.94430182360690085"/>
        </c:manualLayout>
      </c:layout>
      <c:barChart>
        <c:barDir val="bar"/>
        <c:grouping val="clustered"/>
        <c:varyColors val="0"/>
        <c:ser>
          <c:idx val="0"/>
          <c:order val="0"/>
          <c:tx>
            <c:strRef>
              <c:f>Sheet1!$B$1</c:f>
              <c:strCache>
                <c:ptCount val="1"/>
                <c:pt idx="0">
                  <c:v>Total</c:v>
                </c:pt>
              </c:strCache>
            </c:strRef>
          </c:tx>
          <c:spPr>
            <a:solidFill>
              <a:sysClr val="windowText" lastClr="000000">
                <a:lumMod val="50000"/>
                <a:lumOff val="50000"/>
              </a:sysClr>
            </a:solidFill>
          </c:spPr>
          <c:invertIfNegative val="0"/>
          <c:dPt>
            <c:idx val="1"/>
            <c:invertIfNegative val="0"/>
            <c:bubble3D val="0"/>
          </c:dPt>
          <c:dPt>
            <c:idx val="2"/>
            <c:invertIfNegative val="0"/>
            <c:bubble3D val="0"/>
          </c:dPt>
          <c:dPt>
            <c:idx val="4"/>
            <c:invertIfNegative val="0"/>
            <c:bubble3D val="0"/>
            <c:spPr>
              <a:solidFill>
                <a:sysClr val="windowText" lastClr="000000">
                  <a:lumMod val="50000"/>
                  <a:lumOff val="50000"/>
                </a:sysClr>
              </a:solidFill>
              <a:ln>
                <a:solidFill>
                  <a:srgbClr val="00823B"/>
                </a:solidFill>
              </a:ln>
            </c:spPr>
          </c:dPt>
          <c:dLbls>
            <c:dLbl>
              <c:idx val="0"/>
              <c:layout>
                <c:manualLayout>
                  <c:x val="-5.9136305976853418E-3"/>
                  <c:y val="-1.93366879571032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0347023056067026E-3"/>
                  <c:y val="-1.01031751189071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ხშირად სიჩქარის გადაჭარბებით დამყავს მანქანა</c:v>
                </c:pt>
                <c:pt idx="1">
                  <c:v>იშვიათად დამყავს მანქანა სიჩქარის გადაჭარბებით</c:v>
                </c:pt>
                <c:pt idx="2">
                  <c:v>თითქმის არასდროს დამყავს მანქანა სიჩქარის გადაჭარბებით</c:v>
                </c:pt>
              </c:strCache>
            </c:strRef>
          </c:cat>
          <c:val>
            <c:numRef>
              <c:f>Sheet1!$B$2:$B$4</c:f>
              <c:numCache>
                <c:formatCode>0%</c:formatCode>
                <c:ptCount val="3"/>
                <c:pt idx="0">
                  <c:v>0.03</c:v>
                </c:pt>
                <c:pt idx="1">
                  <c:v>0.56499999999999995</c:v>
                </c:pt>
                <c:pt idx="2">
                  <c:v>0.40500000000000003</c:v>
                </c:pt>
              </c:numCache>
            </c:numRef>
          </c:val>
        </c:ser>
        <c:dLbls>
          <c:showLegendKey val="0"/>
          <c:showVal val="0"/>
          <c:showCatName val="0"/>
          <c:showSerName val="0"/>
          <c:showPercent val="0"/>
          <c:showBubbleSize val="0"/>
        </c:dLbls>
        <c:gapWidth val="100"/>
        <c:axId val="40621952"/>
        <c:axId val="40620416"/>
      </c:barChart>
      <c:valAx>
        <c:axId val="40620416"/>
        <c:scaling>
          <c:orientation val="minMax"/>
        </c:scaling>
        <c:delete val="1"/>
        <c:axPos val="t"/>
        <c:numFmt formatCode="0%" sourceLinked="1"/>
        <c:majorTickMark val="out"/>
        <c:minorTickMark val="none"/>
        <c:tickLblPos val="nextTo"/>
        <c:crossAx val="40621952"/>
        <c:crosses val="autoZero"/>
        <c:crossBetween val="between"/>
      </c:valAx>
      <c:catAx>
        <c:axId val="40621952"/>
        <c:scaling>
          <c:orientation val="maxMin"/>
        </c:scaling>
        <c:delete val="0"/>
        <c:axPos val="l"/>
        <c:majorTickMark val="out"/>
        <c:minorTickMark val="none"/>
        <c:tickLblPos val="nextTo"/>
        <c:txPr>
          <a:bodyPr/>
          <a:lstStyle/>
          <a:p>
            <a:pPr>
              <a:defRPr sz="1000"/>
            </a:pPr>
            <a:endParaRPr lang="en-US"/>
          </a:p>
        </c:txPr>
        <c:crossAx val="40620416"/>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3580626117795191"/>
          <c:y val="0.2484403660364268"/>
          <c:w val="0.5091737938692773"/>
          <c:h val="0.96596382078404541"/>
        </c:manualLayout>
      </c:layout>
      <c:pieChart>
        <c:varyColors val="1"/>
        <c:ser>
          <c:idx val="0"/>
          <c:order val="0"/>
          <c:tx>
            <c:strRef>
              <c:f>Sheet1!$B$1</c:f>
              <c:strCache>
                <c:ptCount val="1"/>
                <c:pt idx="0">
                  <c:v>Total</c:v>
                </c:pt>
              </c:strCache>
            </c:strRef>
          </c:tx>
          <c:explosion val="25"/>
          <c:dPt>
            <c:idx val="1"/>
            <c:bubble3D val="0"/>
          </c:dPt>
          <c:dPt>
            <c:idx val="2"/>
            <c:bubble3D val="0"/>
          </c:dPt>
          <c:dPt>
            <c:idx val="4"/>
            <c:bubble3D val="0"/>
          </c:dPt>
          <c:dLbls>
            <c:dLbl>
              <c:idx val="0"/>
              <c:layout>
                <c:manualLayout>
                  <c:x val="-0.12349308682477546"/>
                  <c:y val="-7.1938156968913786E-2"/>
                </c:manualLayout>
              </c:layout>
              <c:spPr/>
              <c:txPr>
                <a:bodyPr rot="0"/>
                <a:lstStyle/>
                <a:p>
                  <a:pPr>
                    <a:defRPr sz="1000"/>
                  </a:pPr>
                  <a:endParaRPr lang="en-US"/>
                </a:p>
              </c:txP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0347023056067026E-3"/>
                  <c:y val="-1.01031751189071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დიახ</c:v>
                </c:pt>
                <c:pt idx="1">
                  <c:v>არა</c:v>
                </c:pt>
              </c:strCache>
            </c:strRef>
          </c:cat>
          <c:val>
            <c:numRef>
              <c:f>Sheet1!$B$2:$B$3</c:f>
              <c:numCache>
                <c:formatCode>0%</c:formatCode>
                <c:ptCount val="2"/>
                <c:pt idx="0">
                  <c:v>0.99</c:v>
                </c:pt>
                <c:pt idx="1">
                  <c:v>0.01</c:v>
                </c:pt>
              </c:numCache>
            </c:numRef>
          </c:val>
        </c:ser>
        <c:dLbls>
          <c:showLegendKey val="0"/>
          <c:showVal val="0"/>
          <c:showCatName val="0"/>
          <c:showSerName val="0"/>
          <c:showPercent val="0"/>
          <c:showBubbleSize val="0"/>
          <c:showLeaderLines val="0"/>
        </c:dLbls>
        <c:firstSliceAng val="20"/>
      </c:pieChart>
    </c:plotArea>
    <c:legend>
      <c:legendPos val="t"/>
      <c:layout>
        <c:manualLayout>
          <c:xMode val="edge"/>
          <c:yMode val="edge"/>
          <c:x val="0.6673384329845703"/>
          <c:y val="0.29704301861196708"/>
          <c:w val="0.25322050273281188"/>
          <c:h val="6.5087155848896613E-2"/>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5091737938692773"/>
          <c:h val="0.94430182360690085"/>
        </c:manualLayout>
      </c:layout>
      <c:barChart>
        <c:barDir val="bar"/>
        <c:grouping val="clustered"/>
        <c:varyColors val="0"/>
        <c:ser>
          <c:idx val="0"/>
          <c:order val="0"/>
          <c:tx>
            <c:strRef>
              <c:f>Sheet1!$B$1</c:f>
              <c:strCache>
                <c:ptCount val="1"/>
                <c:pt idx="0">
                  <c:v>Total</c:v>
                </c:pt>
              </c:strCache>
            </c:strRef>
          </c:tx>
          <c:spPr>
            <a:solidFill>
              <a:sysClr val="windowText" lastClr="000000">
                <a:lumMod val="50000"/>
                <a:lumOff val="50000"/>
              </a:sysClr>
            </a:solidFill>
          </c:spPr>
          <c:invertIfNegative val="0"/>
          <c:dPt>
            <c:idx val="1"/>
            <c:invertIfNegative val="0"/>
            <c:bubble3D val="0"/>
          </c:dPt>
          <c:dPt>
            <c:idx val="2"/>
            <c:invertIfNegative val="0"/>
            <c:bubble3D val="0"/>
          </c:dPt>
          <c:dPt>
            <c:idx val="4"/>
            <c:invertIfNegative val="0"/>
            <c:bubble3D val="0"/>
            <c:spPr>
              <a:solidFill>
                <a:sysClr val="windowText" lastClr="000000">
                  <a:lumMod val="50000"/>
                  <a:lumOff val="50000"/>
                </a:sysClr>
              </a:solidFill>
              <a:ln>
                <a:solidFill>
                  <a:srgbClr val="00823B"/>
                </a:solidFill>
              </a:ln>
            </c:spPr>
          </c:dPt>
          <c:dLbls>
            <c:dLbl>
              <c:idx val="0"/>
              <c:layout>
                <c:manualLayout>
                  <c:x val="-5.9136305976853418E-3"/>
                  <c:y val="-1.93366879571032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0347023056067026E-3"/>
                  <c:y val="-1.01031751189071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10 ლარს</c:v>
                </c:pt>
                <c:pt idx="1">
                  <c:v>20 ლარს</c:v>
                </c:pt>
                <c:pt idx="2">
                  <c:v>50 ლარს</c:v>
                </c:pt>
                <c:pt idx="3">
                  <c:v>100  ლარს</c:v>
                </c:pt>
                <c:pt idx="4">
                  <c:v>150 ლარს ან მეტს</c:v>
                </c:pt>
                <c:pt idx="5">
                  <c:v>არ ვიცი</c:v>
                </c:pt>
              </c:strCache>
            </c:strRef>
          </c:cat>
          <c:val>
            <c:numRef>
              <c:f>Sheet1!$B$2:$B$7</c:f>
              <c:numCache>
                <c:formatCode>0%</c:formatCode>
                <c:ptCount val="6"/>
                <c:pt idx="0">
                  <c:v>4.4999999999999998E-2</c:v>
                </c:pt>
                <c:pt idx="1">
                  <c:v>0.05</c:v>
                </c:pt>
                <c:pt idx="2">
                  <c:v>0.53</c:v>
                </c:pt>
                <c:pt idx="3">
                  <c:v>0.10100000000000001</c:v>
                </c:pt>
                <c:pt idx="4">
                  <c:v>0.01</c:v>
                </c:pt>
                <c:pt idx="5">
                  <c:v>0.26800000000000002</c:v>
                </c:pt>
              </c:numCache>
            </c:numRef>
          </c:val>
        </c:ser>
        <c:dLbls>
          <c:showLegendKey val="0"/>
          <c:showVal val="0"/>
          <c:showCatName val="0"/>
          <c:showSerName val="0"/>
          <c:showPercent val="0"/>
          <c:showBubbleSize val="0"/>
        </c:dLbls>
        <c:gapWidth val="100"/>
        <c:axId val="40145664"/>
        <c:axId val="40143872"/>
      </c:barChart>
      <c:valAx>
        <c:axId val="40143872"/>
        <c:scaling>
          <c:orientation val="minMax"/>
        </c:scaling>
        <c:delete val="1"/>
        <c:axPos val="t"/>
        <c:numFmt formatCode="0%" sourceLinked="1"/>
        <c:majorTickMark val="out"/>
        <c:minorTickMark val="none"/>
        <c:tickLblPos val="nextTo"/>
        <c:crossAx val="40145664"/>
        <c:crosses val="autoZero"/>
        <c:crossBetween val="between"/>
      </c:valAx>
      <c:catAx>
        <c:axId val="40145664"/>
        <c:scaling>
          <c:orientation val="maxMin"/>
        </c:scaling>
        <c:delete val="0"/>
        <c:axPos val="l"/>
        <c:majorTickMark val="out"/>
        <c:minorTickMark val="none"/>
        <c:tickLblPos val="nextTo"/>
        <c:txPr>
          <a:bodyPr/>
          <a:lstStyle/>
          <a:p>
            <a:pPr>
              <a:defRPr sz="1000"/>
            </a:pPr>
            <a:endParaRPr lang="en-US"/>
          </a:p>
        </c:txPr>
        <c:crossAx val="40143872"/>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5091737938692773"/>
          <c:h val="0.94430182360690085"/>
        </c:manualLayout>
      </c:layout>
      <c:barChart>
        <c:barDir val="bar"/>
        <c:grouping val="clustered"/>
        <c:varyColors val="0"/>
        <c:ser>
          <c:idx val="0"/>
          <c:order val="0"/>
          <c:tx>
            <c:strRef>
              <c:f>Sheet1!$B$1</c:f>
              <c:strCache>
                <c:ptCount val="1"/>
                <c:pt idx="0">
                  <c:v>Total</c:v>
                </c:pt>
              </c:strCache>
            </c:strRef>
          </c:tx>
          <c:spPr>
            <a:solidFill>
              <a:sysClr val="windowText" lastClr="000000">
                <a:lumMod val="50000"/>
                <a:lumOff val="50000"/>
              </a:sysClr>
            </a:solidFill>
          </c:spPr>
          <c:invertIfNegative val="0"/>
          <c:dPt>
            <c:idx val="1"/>
            <c:invertIfNegative val="0"/>
            <c:bubble3D val="0"/>
          </c:dPt>
          <c:dPt>
            <c:idx val="2"/>
            <c:invertIfNegative val="0"/>
            <c:bubble3D val="0"/>
          </c:dPt>
          <c:dPt>
            <c:idx val="4"/>
            <c:invertIfNegative val="0"/>
            <c:bubble3D val="0"/>
            <c:spPr>
              <a:solidFill>
                <a:sysClr val="windowText" lastClr="000000">
                  <a:lumMod val="50000"/>
                  <a:lumOff val="50000"/>
                </a:sysClr>
              </a:solidFill>
              <a:ln>
                <a:solidFill>
                  <a:srgbClr val="00823B"/>
                </a:solidFill>
              </a:ln>
            </c:spPr>
          </c:dPt>
          <c:dLbls>
            <c:dLbl>
              <c:idx val="0"/>
              <c:layout>
                <c:manualLayout>
                  <c:x val="-5.9136305976853418E-3"/>
                  <c:y val="-1.93366879571032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0347023056067026E-3"/>
                  <c:y val="-1.01031751189071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არასდროს</c:v>
                </c:pt>
                <c:pt idx="1">
                  <c:v>მხოლოდ ერთხელ</c:v>
                </c:pt>
                <c:pt idx="2">
                  <c:v>2-3 ჯერ</c:v>
                </c:pt>
                <c:pt idx="3">
                  <c:v>4 ჯერ ან მეტჯერ</c:v>
                </c:pt>
              </c:strCache>
            </c:strRef>
          </c:cat>
          <c:val>
            <c:numRef>
              <c:f>Sheet1!$B$2:$B$5</c:f>
              <c:numCache>
                <c:formatCode>0%</c:formatCode>
                <c:ptCount val="4"/>
                <c:pt idx="0">
                  <c:v>0.72199999999999998</c:v>
                </c:pt>
                <c:pt idx="1">
                  <c:v>0.17199999999999999</c:v>
                </c:pt>
                <c:pt idx="2">
                  <c:v>4.4999999999999998E-2</c:v>
                </c:pt>
                <c:pt idx="3">
                  <c:v>6.0999999999999999E-2</c:v>
                </c:pt>
              </c:numCache>
            </c:numRef>
          </c:val>
        </c:ser>
        <c:dLbls>
          <c:showLegendKey val="0"/>
          <c:showVal val="0"/>
          <c:showCatName val="0"/>
          <c:showSerName val="0"/>
          <c:showPercent val="0"/>
          <c:showBubbleSize val="0"/>
        </c:dLbls>
        <c:gapWidth val="100"/>
        <c:axId val="40172160"/>
        <c:axId val="40170624"/>
      </c:barChart>
      <c:valAx>
        <c:axId val="40170624"/>
        <c:scaling>
          <c:orientation val="minMax"/>
        </c:scaling>
        <c:delete val="1"/>
        <c:axPos val="t"/>
        <c:numFmt formatCode="0%" sourceLinked="1"/>
        <c:majorTickMark val="out"/>
        <c:minorTickMark val="none"/>
        <c:tickLblPos val="nextTo"/>
        <c:crossAx val="40172160"/>
        <c:crosses val="autoZero"/>
        <c:crossBetween val="between"/>
      </c:valAx>
      <c:catAx>
        <c:axId val="40172160"/>
        <c:scaling>
          <c:orientation val="maxMin"/>
        </c:scaling>
        <c:delete val="0"/>
        <c:axPos val="l"/>
        <c:majorTickMark val="out"/>
        <c:minorTickMark val="none"/>
        <c:tickLblPos val="nextTo"/>
        <c:txPr>
          <a:bodyPr/>
          <a:lstStyle/>
          <a:p>
            <a:pPr>
              <a:defRPr sz="1000"/>
            </a:pPr>
            <a:endParaRPr lang="en-US"/>
          </a:p>
        </c:txPr>
        <c:crossAx val="40170624"/>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5091737938692773"/>
          <c:h val="0.96596382078404541"/>
        </c:manualLayout>
      </c:layout>
      <c:barChart>
        <c:barDir val="bar"/>
        <c:grouping val="clustered"/>
        <c:varyColors val="0"/>
        <c:ser>
          <c:idx val="0"/>
          <c:order val="0"/>
          <c:tx>
            <c:strRef>
              <c:f>Sheet1!$B$1</c:f>
              <c:strCache>
                <c:ptCount val="1"/>
                <c:pt idx="0">
                  <c:v>Total</c:v>
                </c:pt>
              </c:strCache>
            </c:strRef>
          </c:tx>
          <c:spPr>
            <a:solidFill>
              <a:sysClr val="windowText" lastClr="000000">
                <a:lumMod val="50000"/>
                <a:lumOff val="50000"/>
              </a:sysClr>
            </a:solidFill>
          </c:spPr>
          <c:invertIfNegative val="0"/>
          <c:dPt>
            <c:idx val="1"/>
            <c:invertIfNegative val="0"/>
            <c:bubble3D val="0"/>
          </c:dPt>
          <c:dPt>
            <c:idx val="2"/>
            <c:invertIfNegative val="0"/>
            <c:bubble3D val="0"/>
          </c:dPt>
          <c:dPt>
            <c:idx val="4"/>
            <c:invertIfNegative val="0"/>
            <c:bubble3D val="0"/>
            <c:spPr>
              <a:solidFill>
                <a:sysClr val="windowText" lastClr="000000">
                  <a:lumMod val="50000"/>
                  <a:lumOff val="50000"/>
                </a:sysClr>
              </a:solidFill>
              <a:ln>
                <a:solidFill>
                  <a:srgbClr val="00823B"/>
                </a:solidFill>
              </a:ln>
            </c:spPr>
          </c:dPt>
          <c:dLbls>
            <c:dLbl>
              <c:idx val="0"/>
              <c:layout>
                <c:manualLayout>
                  <c:x val="-5.9136305976853418E-3"/>
                  <c:y val="-1.93366879571032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0347023056067026E-3"/>
                  <c:y val="-1.01031751189071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არასდროს</c:v>
                </c:pt>
                <c:pt idx="1">
                  <c:v>იშვიათად</c:v>
                </c:pt>
                <c:pt idx="2">
                  <c:v>ხშირად</c:v>
                </c:pt>
                <c:pt idx="3">
                  <c:v>ყოველთვის</c:v>
                </c:pt>
              </c:strCache>
            </c:strRef>
          </c:cat>
          <c:val>
            <c:numRef>
              <c:f>Sheet1!$B$2:$B$5</c:f>
              <c:numCache>
                <c:formatCode>0%</c:formatCode>
                <c:ptCount val="4"/>
                <c:pt idx="0">
                  <c:v>0.61499999999999999</c:v>
                </c:pt>
                <c:pt idx="1">
                  <c:v>0.27500000000000002</c:v>
                </c:pt>
                <c:pt idx="2">
                  <c:v>0.105</c:v>
                </c:pt>
                <c:pt idx="3">
                  <c:v>5.0000000000000001E-3</c:v>
                </c:pt>
              </c:numCache>
            </c:numRef>
          </c:val>
        </c:ser>
        <c:dLbls>
          <c:showLegendKey val="0"/>
          <c:showVal val="0"/>
          <c:showCatName val="0"/>
          <c:showSerName val="0"/>
          <c:showPercent val="0"/>
          <c:showBubbleSize val="0"/>
        </c:dLbls>
        <c:gapWidth val="100"/>
        <c:axId val="40706432"/>
        <c:axId val="40688256"/>
      </c:barChart>
      <c:valAx>
        <c:axId val="40688256"/>
        <c:scaling>
          <c:orientation val="minMax"/>
        </c:scaling>
        <c:delete val="1"/>
        <c:axPos val="t"/>
        <c:numFmt formatCode="0%" sourceLinked="1"/>
        <c:majorTickMark val="out"/>
        <c:minorTickMark val="none"/>
        <c:tickLblPos val="nextTo"/>
        <c:crossAx val="40706432"/>
        <c:crosses val="autoZero"/>
        <c:crossBetween val="between"/>
      </c:valAx>
      <c:catAx>
        <c:axId val="40706432"/>
        <c:scaling>
          <c:orientation val="maxMin"/>
        </c:scaling>
        <c:delete val="0"/>
        <c:axPos val="l"/>
        <c:majorTickMark val="out"/>
        <c:minorTickMark val="none"/>
        <c:tickLblPos val="nextTo"/>
        <c:txPr>
          <a:bodyPr/>
          <a:lstStyle/>
          <a:p>
            <a:pPr>
              <a:defRPr sz="1000"/>
            </a:pPr>
            <a:endParaRPr lang="en-US"/>
          </a:p>
        </c:txPr>
        <c:crossAx val="40688256"/>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5091737938692773"/>
          <c:h val="0.96596382078404541"/>
        </c:manualLayout>
      </c:layout>
      <c:barChart>
        <c:barDir val="bar"/>
        <c:grouping val="clustered"/>
        <c:varyColors val="0"/>
        <c:ser>
          <c:idx val="0"/>
          <c:order val="0"/>
          <c:tx>
            <c:strRef>
              <c:f>Sheet1!$B$1</c:f>
              <c:strCache>
                <c:ptCount val="1"/>
                <c:pt idx="0">
                  <c:v>Total</c:v>
                </c:pt>
              </c:strCache>
            </c:strRef>
          </c:tx>
          <c:spPr>
            <a:solidFill>
              <a:sysClr val="windowText" lastClr="000000">
                <a:lumMod val="50000"/>
                <a:lumOff val="50000"/>
              </a:sysClr>
            </a:solidFill>
          </c:spPr>
          <c:invertIfNegative val="0"/>
          <c:dPt>
            <c:idx val="1"/>
            <c:invertIfNegative val="0"/>
            <c:bubble3D val="0"/>
          </c:dPt>
          <c:dPt>
            <c:idx val="2"/>
            <c:invertIfNegative val="0"/>
            <c:bubble3D val="0"/>
          </c:dPt>
          <c:dPt>
            <c:idx val="4"/>
            <c:invertIfNegative val="0"/>
            <c:bubble3D val="0"/>
            <c:spPr>
              <a:solidFill>
                <a:sysClr val="windowText" lastClr="000000">
                  <a:lumMod val="50000"/>
                  <a:lumOff val="50000"/>
                </a:sysClr>
              </a:solidFill>
              <a:ln>
                <a:solidFill>
                  <a:srgbClr val="00823B"/>
                </a:solidFill>
              </a:ln>
            </c:spPr>
          </c:dPt>
          <c:dLbls>
            <c:dLbl>
              <c:idx val="0"/>
              <c:layout>
                <c:manualLayout>
                  <c:x val="4.4611056287863441E-3"/>
                  <c:y val="8.5193125987015339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0347023056067026E-3"/>
                  <c:y val="-1.01031751189071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სხვაგან არ არის ხოლმე ადგილი</c:v>
                </c:pt>
                <c:pt idx="1">
                  <c:v>კანონი არ კრძალავს ტროტუარზე გაჩერებას</c:v>
                </c:pt>
                <c:pt idx="2">
                  <c:v>მეჩქარება ხოლმე და არ მიწევს სხვა ადგილის ძებნა</c:v>
                </c:pt>
                <c:pt idx="3">
                  <c:v>ასე უფრო ახლოს ვარ დანიშნულების ადგილთან </c:v>
                </c:pt>
                <c:pt idx="4">
                  <c:v>არ მაჯარიმებენ ხოლმე ტროტუარზე გაჩერების შემთხვევაში</c:v>
                </c:pt>
              </c:strCache>
            </c:strRef>
          </c:cat>
          <c:val>
            <c:numRef>
              <c:f>Sheet1!$B$2:$B$6</c:f>
              <c:numCache>
                <c:formatCode>0%</c:formatCode>
                <c:ptCount val="5"/>
                <c:pt idx="0">
                  <c:v>0.94799999999999995</c:v>
                </c:pt>
                <c:pt idx="1">
                  <c:v>0.247</c:v>
                </c:pt>
                <c:pt idx="2">
                  <c:v>0.19500000000000001</c:v>
                </c:pt>
                <c:pt idx="3">
                  <c:v>0.104</c:v>
                </c:pt>
                <c:pt idx="4">
                  <c:v>3.9E-2</c:v>
                </c:pt>
              </c:numCache>
            </c:numRef>
          </c:val>
        </c:ser>
        <c:dLbls>
          <c:showLegendKey val="0"/>
          <c:showVal val="0"/>
          <c:showCatName val="0"/>
          <c:showSerName val="0"/>
          <c:showPercent val="0"/>
          <c:showBubbleSize val="0"/>
        </c:dLbls>
        <c:gapWidth val="100"/>
        <c:axId val="40728832"/>
        <c:axId val="40727296"/>
      </c:barChart>
      <c:valAx>
        <c:axId val="40727296"/>
        <c:scaling>
          <c:orientation val="minMax"/>
        </c:scaling>
        <c:delete val="1"/>
        <c:axPos val="t"/>
        <c:numFmt formatCode="0%" sourceLinked="1"/>
        <c:majorTickMark val="out"/>
        <c:minorTickMark val="none"/>
        <c:tickLblPos val="nextTo"/>
        <c:crossAx val="40728832"/>
        <c:crosses val="autoZero"/>
        <c:crossBetween val="between"/>
      </c:valAx>
      <c:catAx>
        <c:axId val="40728832"/>
        <c:scaling>
          <c:orientation val="maxMin"/>
        </c:scaling>
        <c:delete val="0"/>
        <c:axPos val="l"/>
        <c:majorTickMark val="out"/>
        <c:minorTickMark val="none"/>
        <c:tickLblPos val="nextTo"/>
        <c:txPr>
          <a:bodyPr/>
          <a:lstStyle/>
          <a:p>
            <a:pPr>
              <a:defRPr sz="1000"/>
            </a:pPr>
            <a:endParaRPr lang="en-US"/>
          </a:p>
        </c:txPr>
        <c:crossAx val="40727296"/>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456797061489599"/>
          <c:y val="2.4884470508567832E-2"/>
          <c:w val="0.50543202938510401"/>
          <c:h val="0.94430182360690085"/>
        </c:manualLayout>
      </c:layout>
      <c:barChart>
        <c:barDir val="bar"/>
        <c:grouping val="clustered"/>
        <c:varyColors val="0"/>
        <c:ser>
          <c:idx val="0"/>
          <c:order val="0"/>
          <c:tx>
            <c:strRef>
              <c:f>Sheet1!$B$1</c:f>
              <c:strCache>
                <c:ptCount val="1"/>
                <c:pt idx="0">
                  <c:v>Total</c:v>
                </c:pt>
              </c:strCache>
            </c:strRef>
          </c:tx>
          <c:spPr>
            <a:solidFill>
              <a:srgbClr val="00823B"/>
            </a:solidFill>
          </c:spPr>
          <c:invertIfNegative val="0"/>
          <c:dPt>
            <c:idx val="1"/>
            <c:invertIfNegative val="0"/>
            <c:bubble3D val="0"/>
          </c:dPt>
          <c:dPt>
            <c:idx val="2"/>
            <c:invertIfNegative val="0"/>
            <c:bubble3D val="0"/>
          </c:dPt>
          <c:dPt>
            <c:idx val="4"/>
            <c:invertIfNegative val="0"/>
            <c:bubble3D val="0"/>
            <c:spPr>
              <a:solidFill>
                <a:srgbClr val="00823B"/>
              </a:solidFill>
              <a:ln>
                <a:solidFill>
                  <a:srgbClr val="00823B"/>
                </a:solidFill>
              </a:ln>
            </c:spPr>
          </c:dPt>
          <c:dLbls>
            <c:dLbl>
              <c:idx val="0"/>
              <c:layout>
                <c:manualLayout>
                  <c:x val="9.5273805555996429E-3"/>
                  <c:y val="7.28490485184186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2594054082531547E-3"/>
                  <c:y val="1.792368931362473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თუ უფრო იაფი იქნება საზ. ტრანსპორტით მგზავრობა</c:v>
                </c:pt>
                <c:pt idx="1">
                  <c:v>თუ საზ. ტრანსპორტით ყველგან იქნება შესაძლებელი მისვლა, დაემატება მარშუტები</c:v>
                </c:pt>
                <c:pt idx="2">
                  <c:v>თუ საზ. ტრანსპორტს დაცული იქნება ჰიგიენის ნორმები, არ იქნება უსიამოვნო სუნი</c:v>
                </c:pt>
                <c:pt idx="3">
                  <c:v>თუ საზ. ტრანსპორტი იმოძრავებს უფრო ინტენსიურად და არ მომიწევს დიდხანს ლოდინი</c:v>
                </c:pt>
                <c:pt idx="4">
                  <c:v>თუ დაემატება საზ. ტრანსპორტი და არ იქნება “გადაჭედილი” ბევრი მგზავრით</c:v>
                </c:pt>
                <c:pt idx="5">
                  <c:v>თუ საზ. ტრანსპორტი იქნება უსაფრთხო - მძღოლები არ იმოძრავებენ საგზაო წესების დარღვევით</c:v>
                </c:pt>
                <c:pt idx="6">
                  <c:v>თუ საზ. ტრანსპორტს იქნება სეზონის შესაბამისი ტემპერატურა </c:v>
                </c:pt>
                <c:pt idx="7">
                  <c:v>თუ საზ. ტრანსპორიტი ადაპტირებული იქნება საბავშვო/შშმპ-ს ეტლებისთვის</c:v>
                </c:pt>
              </c:strCache>
            </c:strRef>
          </c:cat>
          <c:val>
            <c:numRef>
              <c:f>Sheet1!$B$2:$B$9</c:f>
              <c:numCache>
                <c:formatCode>General</c:formatCode>
                <c:ptCount val="8"/>
                <c:pt idx="0">
                  <c:v>9.1199999999999992</c:v>
                </c:pt>
                <c:pt idx="1">
                  <c:v>8.6</c:v>
                </c:pt>
                <c:pt idx="2">
                  <c:v>8.34</c:v>
                </c:pt>
                <c:pt idx="3">
                  <c:v>8.2899999999999991</c:v>
                </c:pt>
                <c:pt idx="4">
                  <c:v>8.2799999999999994</c:v>
                </c:pt>
                <c:pt idx="5">
                  <c:v>8.11</c:v>
                </c:pt>
                <c:pt idx="6">
                  <c:v>7.85</c:v>
                </c:pt>
                <c:pt idx="7">
                  <c:v>7.45</c:v>
                </c:pt>
              </c:numCache>
            </c:numRef>
          </c:val>
        </c:ser>
        <c:dLbls>
          <c:showLegendKey val="0"/>
          <c:showVal val="0"/>
          <c:showCatName val="0"/>
          <c:showSerName val="0"/>
          <c:showPercent val="0"/>
          <c:showBubbleSize val="0"/>
        </c:dLbls>
        <c:gapWidth val="100"/>
        <c:axId val="40831232"/>
        <c:axId val="40829696"/>
      </c:barChart>
      <c:valAx>
        <c:axId val="40829696"/>
        <c:scaling>
          <c:orientation val="minMax"/>
        </c:scaling>
        <c:delete val="1"/>
        <c:axPos val="t"/>
        <c:numFmt formatCode="General" sourceLinked="1"/>
        <c:majorTickMark val="out"/>
        <c:minorTickMark val="none"/>
        <c:tickLblPos val="nextTo"/>
        <c:crossAx val="40831232"/>
        <c:crosses val="autoZero"/>
        <c:crossBetween val="between"/>
      </c:valAx>
      <c:catAx>
        <c:axId val="40831232"/>
        <c:scaling>
          <c:orientation val="maxMin"/>
        </c:scaling>
        <c:delete val="0"/>
        <c:axPos val="l"/>
        <c:majorTickMark val="out"/>
        <c:minorTickMark val="none"/>
        <c:tickLblPos val="nextTo"/>
        <c:txPr>
          <a:bodyPr/>
          <a:lstStyle/>
          <a:p>
            <a:pPr>
              <a:defRPr sz="1000"/>
            </a:pPr>
            <a:endParaRPr lang="en-US"/>
          </a:p>
        </c:txPr>
        <c:crossAx val="40829696"/>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8189292900436113E-2"/>
          <c:y val="0.31463402214568753"/>
          <c:w val="0.43636818131318744"/>
          <c:h val="0.65455227196978116"/>
        </c:manualLayout>
      </c:layout>
      <c:pieChart>
        <c:varyColors val="1"/>
        <c:ser>
          <c:idx val="0"/>
          <c:order val="0"/>
          <c:tx>
            <c:strRef>
              <c:f>Sheet1!$B$1</c:f>
              <c:strCache>
                <c:ptCount val="1"/>
                <c:pt idx="0">
                  <c:v>Total</c:v>
                </c:pt>
              </c:strCache>
            </c:strRef>
          </c:tx>
          <c:spPr>
            <a:solidFill>
              <a:srgbClr val="00823B"/>
            </a:solidFill>
          </c:spPr>
          <c:explosion val="25"/>
          <c:dPt>
            <c:idx val="1"/>
            <c:bubble3D val="0"/>
            <c:spPr>
              <a:solidFill>
                <a:sysClr val="window" lastClr="FFFFFF">
                  <a:lumMod val="85000"/>
                </a:sysClr>
              </a:solidFill>
            </c:spPr>
          </c:dPt>
          <c:dPt>
            <c:idx val="2"/>
            <c:bubble3D val="0"/>
            <c:spPr>
              <a:solidFill>
                <a:sysClr val="windowText" lastClr="000000">
                  <a:lumMod val="50000"/>
                  <a:lumOff val="50000"/>
                </a:sysClr>
              </a:solidFill>
            </c:spPr>
          </c:dPt>
          <c:dLbls>
            <c:dLbl>
              <c:idx val="0"/>
              <c:layout>
                <c:manualLayout>
                  <c:x val="6.7278679793955874E-3"/>
                  <c:y val="0.1836532051994223"/>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0657766421014923E-2"/>
                  <c:y val="4.4883064882343074E-2"/>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5868166323671242E-2"/>
                  <c:y val="4.0928976724024044E-3"/>
                </c:manualLayout>
              </c:layout>
              <c:dLblPos val="bestFi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8334705279067255E-2"/>
                  <c:y val="-6.5721578787743913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2.1603197308287452E-2"/>
                  <c:y val="-3.5904906384836345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7817770735507782E-2"/>
                  <c:y val="7.6046082728557403E-3"/>
                </c:manualLayout>
              </c:layout>
              <c:dLblPos val="ctr"/>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დიახ</c:v>
                </c:pt>
                <c:pt idx="1">
                  <c:v>არა / არმახსოვს</c:v>
                </c:pt>
              </c:strCache>
            </c:strRef>
          </c:cat>
          <c:val>
            <c:numRef>
              <c:f>Sheet1!$B$2:$B$3</c:f>
              <c:numCache>
                <c:formatCode>0%</c:formatCode>
                <c:ptCount val="2"/>
                <c:pt idx="0">
                  <c:v>0.36</c:v>
                </c:pt>
                <c:pt idx="1">
                  <c:v>0.64</c:v>
                </c:pt>
              </c:numCache>
            </c:numRef>
          </c:val>
        </c:ser>
        <c:dLbls>
          <c:showLegendKey val="0"/>
          <c:showVal val="0"/>
          <c:showCatName val="0"/>
          <c:showSerName val="0"/>
          <c:showPercent val="0"/>
          <c:showBubbleSize val="0"/>
          <c:showLeaderLines val="0"/>
        </c:dLbls>
        <c:firstSliceAng val="0"/>
      </c:pieChart>
    </c:plotArea>
    <c:legend>
      <c:legendPos val="t"/>
      <c:layout>
        <c:manualLayout>
          <c:xMode val="edge"/>
          <c:yMode val="edge"/>
          <c:x val="4.9999955913187774E-2"/>
          <c:y val="2.6444734495906792E-2"/>
          <c:w val="0.39328809144662941"/>
          <c:h val="0.20116495649285906"/>
        </c:manualLayout>
      </c:layout>
      <c:overlay val="0"/>
    </c:legend>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6864886719985743"/>
          <c:y val="2.4884470508567832E-2"/>
          <c:w val="0.45623563100100434"/>
          <c:h val="0.94430182360690085"/>
        </c:manualLayout>
      </c:layout>
      <c:barChart>
        <c:barDir val="bar"/>
        <c:grouping val="clustered"/>
        <c:varyColors val="0"/>
        <c:ser>
          <c:idx val="0"/>
          <c:order val="0"/>
          <c:tx>
            <c:strRef>
              <c:f>Sheet1!$B$1</c:f>
              <c:strCache>
                <c:ptCount val="1"/>
                <c:pt idx="0">
                  <c:v>Total</c:v>
                </c:pt>
              </c:strCache>
            </c:strRef>
          </c:tx>
          <c:spPr>
            <a:solidFill>
              <a:srgbClr val="00823B"/>
            </a:solidFill>
          </c:spPr>
          <c:invertIfNegative val="0"/>
          <c:dPt>
            <c:idx val="1"/>
            <c:invertIfNegative val="0"/>
            <c:bubble3D val="0"/>
          </c:dPt>
          <c:dPt>
            <c:idx val="2"/>
            <c:invertIfNegative val="0"/>
            <c:bubble3D val="0"/>
          </c:dPt>
          <c:dPt>
            <c:idx val="4"/>
            <c:invertIfNegative val="0"/>
            <c:bubble3D val="0"/>
            <c:spPr>
              <a:solidFill>
                <a:srgbClr val="00823B"/>
              </a:solidFill>
              <a:ln>
                <a:solidFill>
                  <a:srgbClr val="00823B"/>
                </a:solidFill>
              </a:ln>
            </c:spPr>
          </c:dPt>
          <c:dLbls>
            <c:dLbl>
              <c:idx val="0"/>
              <c:layout>
                <c:manualLayout>
                  <c:x val="9.5273805555996429E-3"/>
                  <c:y val="7.28490485184186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2591905673012918E-3"/>
                  <c:y val="8.911456714870565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582127375942356E-3"/>
                  <c:y val="-1.58341463811794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3531481958712015E-3"/>
                  <c:y val="-3.125089050789821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8432788401443303E-3"/>
                  <c:y val="4.1582817573774765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სატ.ვიდეო რგოლი / სოც. რეკლამა</c:v>
                </c:pt>
                <c:pt idx="1">
                  <c:v>სატ.სიუჟეტი / თოკ შოუ /  გადაცემა</c:v>
                </c:pt>
                <c:pt idx="2">
                  <c:v>ვიდეო რგოლი / სოც. რეკლამა ინტერნეტში</c:v>
                </c:pt>
                <c:pt idx="3">
                  <c:v>ინტერნეტ სტატია </c:v>
                </c:pt>
                <c:pt idx="4">
                  <c:v>ფეისბუქ გვერდი საგზაო უსაფრთხოების თემაზე</c:v>
                </c:pt>
              </c:strCache>
            </c:strRef>
          </c:cat>
          <c:val>
            <c:numRef>
              <c:f>Sheet1!$B$2:$B$6</c:f>
              <c:numCache>
                <c:formatCode>0%</c:formatCode>
                <c:ptCount val="5"/>
                <c:pt idx="0">
                  <c:v>0.54200000000000004</c:v>
                </c:pt>
                <c:pt idx="1">
                  <c:v>0.44400000000000001</c:v>
                </c:pt>
                <c:pt idx="2">
                  <c:v>0.13900000000000001</c:v>
                </c:pt>
                <c:pt idx="3">
                  <c:v>0.13900000000000001</c:v>
                </c:pt>
                <c:pt idx="4">
                  <c:v>6.9000000000000006E-2</c:v>
                </c:pt>
              </c:numCache>
            </c:numRef>
          </c:val>
        </c:ser>
        <c:dLbls>
          <c:showLegendKey val="0"/>
          <c:showVal val="0"/>
          <c:showCatName val="0"/>
          <c:showSerName val="0"/>
          <c:showPercent val="0"/>
          <c:showBubbleSize val="0"/>
        </c:dLbls>
        <c:gapWidth val="100"/>
        <c:axId val="41038208"/>
        <c:axId val="41003648"/>
      </c:barChart>
      <c:valAx>
        <c:axId val="41003648"/>
        <c:scaling>
          <c:orientation val="minMax"/>
        </c:scaling>
        <c:delete val="1"/>
        <c:axPos val="t"/>
        <c:numFmt formatCode="0%" sourceLinked="1"/>
        <c:majorTickMark val="out"/>
        <c:minorTickMark val="none"/>
        <c:tickLblPos val="nextTo"/>
        <c:crossAx val="41038208"/>
        <c:crosses val="autoZero"/>
        <c:crossBetween val="between"/>
      </c:valAx>
      <c:catAx>
        <c:axId val="41038208"/>
        <c:scaling>
          <c:orientation val="maxMin"/>
        </c:scaling>
        <c:delete val="0"/>
        <c:axPos val="l"/>
        <c:majorTickMark val="out"/>
        <c:minorTickMark val="none"/>
        <c:tickLblPos val="nextTo"/>
        <c:txPr>
          <a:bodyPr/>
          <a:lstStyle/>
          <a:p>
            <a:pPr>
              <a:defRPr sz="1000"/>
            </a:pPr>
            <a:endParaRPr lang="en-US"/>
          </a:p>
        </c:txPr>
        <c:crossAx val="41003648"/>
        <c:crosses val="autoZero"/>
        <c:auto val="1"/>
        <c:lblAlgn val="ctr"/>
        <c:lblOffset val="100"/>
        <c:noMultiLvlLbl val="0"/>
      </c:catAx>
      <c:spPr>
        <a:noFill/>
        <a:ln w="25400">
          <a:noFill/>
        </a:ln>
      </c:spPr>
    </c:plotArea>
    <c:plotVisOnly val="1"/>
    <c:dispBlanksAs val="gap"/>
    <c:showDLblsOverMax val="0"/>
  </c:chart>
  <c:spPr>
    <a:noFill/>
  </c:spPr>
  <c:txPr>
    <a:bodyPr/>
    <a:lstStyle/>
    <a:p>
      <a:pPr>
        <a:defRPr sz="1200">
          <a:latin typeface="Sylfaen" pitchFamily="18"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42167502657925343"/>
          <c:h val="0.94430182360690085"/>
        </c:manualLayout>
      </c:layout>
      <c:barChart>
        <c:barDir val="bar"/>
        <c:grouping val="clustered"/>
        <c:varyColors val="0"/>
        <c:ser>
          <c:idx val="0"/>
          <c:order val="0"/>
          <c:tx>
            <c:strRef>
              <c:f>Sheet1!$B$1</c:f>
              <c:strCache>
                <c:ptCount val="1"/>
                <c:pt idx="0">
                  <c:v>Total</c:v>
                </c:pt>
              </c:strCache>
            </c:strRef>
          </c:tx>
          <c:spPr>
            <a:solidFill>
              <a:srgbClr val="00823B"/>
            </a:solidFill>
          </c:spPr>
          <c:invertIfNegative val="0"/>
          <c:dPt>
            <c:idx val="1"/>
            <c:invertIfNegative val="0"/>
            <c:bubble3D val="0"/>
          </c:dPt>
          <c:dPt>
            <c:idx val="2"/>
            <c:invertIfNegative val="0"/>
            <c:bubble3D val="0"/>
          </c:dPt>
          <c:dPt>
            <c:idx val="4"/>
            <c:invertIfNegative val="0"/>
            <c:bubble3D val="0"/>
            <c:spPr>
              <a:solidFill>
                <a:srgbClr val="00823B"/>
              </a:solidFill>
              <a:ln>
                <a:solidFill>
                  <a:srgbClr val="00823B"/>
                </a:solidFill>
              </a:ln>
            </c:spPr>
          </c:dPt>
          <c:dLbls>
            <c:dLbl>
              <c:idx val="0"/>
              <c:layout>
                <c:manualLayout>
                  <c:x val="9.5273805555996429E-3"/>
                  <c:y val="7.28490485184186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720538907028675E-3"/>
                  <c:y val="-1.616259055793137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ქალი</c:v>
                </c:pt>
                <c:pt idx="1">
                  <c:v>კაცი</c:v>
                </c:pt>
                <c:pt idx="3">
                  <c:v>18-24 წლის</c:v>
                </c:pt>
                <c:pt idx="4">
                  <c:v>25-34 წლის</c:v>
                </c:pt>
                <c:pt idx="5">
                  <c:v>35-44 წლის</c:v>
                </c:pt>
                <c:pt idx="6">
                  <c:v>45-54 წლის</c:v>
                </c:pt>
                <c:pt idx="7">
                  <c:v>55-64 წლის</c:v>
                </c:pt>
                <c:pt idx="8">
                  <c:v>65 და მეტი</c:v>
                </c:pt>
              </c:strCache>
            </c:strRef>
          </c:cat>
          <c:val>
            <c:numRef>
              <c:f>Sheet1!$B$2:$B$10</c:f>
              <c:numCache>
                <c:formatCode>0%</c:formatCode>
                <c:ptCount val="9"/>
                <c:pt idx="0">
                  <c:v>0.2</c:v>
                </c:pt>
                <c:pt idx="1">
                  <c:v>0.8</c:v>
                </c:pt>
                <c:pt idx="3">
                  <c:v>6.5000000000000002E-2</c:v>
                </c:pt>
                <c:pt idx="4">
                  <c:v>0.2</c:v>
                </c:pt>
                <c:pt idx="5">
                  <c:v>0.255</c:v>
                </c:pt>
                <c:pt idx="6">
                  <c:v>0.19</c:v>
                </c:pt>
                <c:pt idx="7">
                  <c:v>0.20499999999999999</c:v>
                </c:pt>
                <c:pt idx="8">
                  <c:v>8.5000000000000006E-2</c:v>
                </c:pt>
              </c:numCache>
            </c:numRef>
          </c:val>
        </c:ser>
        <c:dLbls>
          <c:showLegendKey val="0"/>
          <c:showVal val="0"/>
          <c:showCatName val="0"/>
          <c:showSerName val="0"/>
          <c:showPercent val="0"/>
          <c:showBubbleSize val="0"/>
        </c:dLbls>
        <c:gapWidth val="100"/>
        <c:axId val="41090048"/>
        <c:axId val="41088512"/>
      </c:barChart>
      <c:valAx>
        <c:axId val="41088512"/>
        <c:scaling>
          <c:orientation val="minMax"/>
        </c:scaling>
        <c:delete val="1"/>
        <c:axPos val="t"/>
        <c:numFmt formatCode="0%" sourceLinked="1"/>
        <c:majorTickMark val="out"/>
        <c:minorTickMark val="none"/>
        <c:tickLblPos val="nextTo"/>
        <c:crossAx val="41090048"/>
        <c:crosses val="autoZero"/>
        <c:crossBetween val="between"/>
      </c:valAx>
      <c:catAx>
        <c:axId val="41090048"/>
        <c:scaling>
          <c:orientation val="maxMin"/>
        </c:scaling>
        <c:delete val="0"/>
        <c:axPos val="l"/>
        <c:majorTickMark val="out"/>
        <c:minorTickMark val="none"/>
        <c:tickLblPos val="nextTo"/>
        <c:txPr>
          <a:bodyPr/>
          <a:lstStyle/>
          <a:p>
            <a:pPr>
              <a:defRPr sz="1000"/>
            </a:pPr>
            <a:endParaRPr lang="en-US"/>
          </a:p>
        </c:txPr>
        <c:crossAx val="41088512"/>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4667719241426463"/>
          <c:y val="9.5432207228011601E-2"/>
          <c:w val="0.72907175501097565"/>
          <c:h val="0.52261271463665637"/>
        </c:manualLayout>
      </c:layout>
      <c:lineChart>
        <c:grouping val="standard"/>
        <c:varyColors val="0"/>
        <c:ser>
          <c:idx val="0"/>
          <c:order val="0"/>
          <c:tx>
            <c:strRef>
              <c:f>Sheet1!$B$1</c:f>
              <c:strCache>
                <c:ptCount val="1"/>
                <c:pt idx="0">
                  <c:v>18-30 წლის</c:v>
                </c:pt>
              </c:strCache>
            </c:strRef>
          </c:tx>
          <c:marker>
            <c:symbol val="none"/>
          </c:marker>
          <c:dLbls>
            <c:delete val="1"/>
          </c:dLbls>
          <c:cat>
            <c:strRef>
              <c:f>Sheet1!$A$2:$A$3</c:f>
              <c:strCache>
                <c:ptCount val="2"/>
                <c:pt idx="0">
                  <c:v>დიახ</c:v>
                </c:pt>
                <c:pt idx="1">
                  <c:v>არა</c:v>
                </c:pt>
              </c:strCache>
            </c:strRef>
          </c:cat>
          <c:val>
            <c:numRef>
              <c:f>Sheet1!$B$2:$B$3</c:f>
              <c:numCache>
                <c:formatCode>0%</c:formatCode>
                <c:ptCount val="2"/>
                <c:pt idx="0">
                  <c:v>0.33700000000000002</c:v>
                </c:pt>
                <c:pt idx="1">
                  <c:v>0.66300000000000003</c:v>
                </c:pt>
              </c:numCache>
            </c:numRef>
          </c:val>
          <c:smooth val="0"/>
        </c:ser>
        <c:ser>
          <c:idx val="1"/>
          <c:order val="1"/>
          <c:tx>
            <c:strRef>
              <c:f>Sheet1!$C$1</c:f>
              <c:strCache>
                <c:ptCount val="1"/>
                <c:pt idx="0">
                  <c:v>31-45 წლის</c:v>
                </c:pt>
              </c:strCache>
            </c:strRef>
          </c:tx>
          <c:spPr>
            <a:ln>
              <a:solidFill>
                <a:schemeClr val="bg2">
                  <a:lumMod val="50000"/>
                </a:schemeClr>
              </a:solidFill>
            </a:ln>
          </c:spPr>
          <c:marker>
            <c:symbol val="none"/>
          </c:marker>
          <c:dLbls>
            <c:delete val="1"/>
          </c:dLbls>
          <c:cat>
            <c:strRef>
              <c:f>Sheet1!$A$2:$A$3</c:f>
              <c:strCache>
                <c:ptCount val="2"/>
                <c:pt idx="0">
                  <c:v>დიახ</c:v>
                </c:pt>
                <c:pt idx="1">
                  <c:v>არა</c:v>
                </c:pt>
              </c:strCache>
            </c:strRef>
          </c:cat>
          <c:val>
            <c:numRef>
              <c:f>Sheet1!$C$2:$C$3</c:f>
              <c:numCache>
                <c:formatCode>0%</c:formatCode>
                <c:ptCount val="2"/>
                <c:pt idx="0">
                  <c:v>0.26100000000000001</c:v>
                </c:pt>
                <c:pt idx="1">
                  <c:v>0.73899999999999999</c:v>
                </c:pt>
              </c:numCache>
            </c:numRef>
          </c:val>
          <c:smooth val="0"/>
        </c:ser>
        <c:ser>
          <c:idx val="2"/>
          <c:order val="2"/>
          <c:tx>
            <c:strRef>
              <c:f>Sheet1!$D$1</c:f>
              <c:strCache>
                <c:ptCount val="1"/>
                <c:pt idx="0">
                  <c:v>46-60 წლის</c:v>
                </c:pt>
              </c:strCache>
            </c:strRef>
          </c:tx>
          <c:spPr>
            <a:ln>
              <a:solidFill>
                <a:srgbClr val="00B050"/>
              </a:solidFill>
            </a:ln>
          </c:spPr>
          <c:marker>
            <c:symbol val="none"/>
          </c:marker>
          <c:dLbls>
            <c:delete val="1"/>
          </c:dLbls>
          <c:cat>
            <c:strRef>
              <c:f>Sheet1!$A$2:$A$3</c:f>
              <c:strCache>
                <c:ptCount val="2"/>
                <c:pt idx="0">
                  <c:v>დიახ</c:v>
                </c:pt>
                <c:pt idx="1">
                  <c:v>არა</c:v>
                </c:pt>
              </c:strCache>
            </c:strRef>
          </c:cat>
          <c:val>
            <c:numRef>
              <c:f>Sheet1!$D$2:$D$3</c:f>
              <c:numCache>
                <c:formatCode>0%</c:formatCode>
                <c:ptCount val="2"/>
                <c:pt idx="0">
                  <c:v>0.2</c:v>
                </c:pt>
                <c:pt idx="1">
                  <c:v>0.8</c:v>
                </c:pt>
              </c:numCache>
            </c:numRef>
          </c:val>
          <c:smooth val="0"/>
        </c:ser>
        <c:ser>
          <c:idx val="3"/>
          <c:order val="3"/>
          <c:tx>
            <c:strRef>
              <c:f>Sheet1!$E$1</c:f>
              <c:strCache>
                <c:ptCount val="1"/>
                <c:pt idx="0">
                  <c:v>61+</c:v>
                </c:pt>
              </c:strCache>
            </c:strRef>
          </c:tx>
          <c:marker>
            <c:symbol val="none"/>
          </c:marker>
          <c:dLbls>
            <c:delete val="1"/>
          </c:dLbls>
          <c:cat>
            <c:strRef>
              <c:f>Sheet1!$A$2:$A$3</c:f>
              <c:strCache>
                <c:ptCount val="2"/>
                <c:pt idx="0">
                  <c:v>დიახ</c:v>
                </c:pt>
                <c:pt idx="1">
                  <c:v>არა</c:v>
                </c:pt>
              </c:strCache>
            </c:strRef>
          </c:cat>
          <c:val>
            <c:numRef>
              <c:f>Sheet1!$E$2:$E$3</c:f>
              <c:numCache>
                <c:formatCode>0%</c:formatCode>
                <c:ptCount val="2"/>
                <c:pt idx="0">
                  <c:v>0.20200000000000001</c:v>
                </c:pt>
                <c:pt idx="1">
                  <c:v>0.79800000000000004</c:v>
                </c:pt>
              </c:numCache>
            </c:numRef>
          </c:val>
          <c:smooth val="0"/>
        </c:ser>
        <c:dLbls>
          <c:showLegendKey val="0"/>
          <c:showVal val="1"/>
          <c:showCatName val="0"/>
          <c:showSerName val="0"/>
          <c:showPercent val="0"/>
          <c:showBubbleSize val="0"/>
        </c:dLbls>
        <c:marker val="1"/>
        <c:smooth val="0"/>
        <c:axId val="35500416"/>
        <c:axId val="35501952"/>
      </c:lineChart>
      <c:catAx>
        <c:axId val="35500416"/>
        <c:scaling>
          <c:orientation val="minMax"/>
        </c:scaling>
        <c:delete val="0"/>
        <c:axPos val="b"/>
        <c:numFmt formatCode="General" sourceLinked="0"/>
        <c:majorTickMark val="out"/>
        <c:minorTickMark val="none"/>
        <c:tickLblPos val="nextTo"/>
        <c:txPr>
          <a:bodyPr/>
          <a:lstStyle/>
          <a:p>
            <a:pPr>
              <a:defRPr sz="1000"/>
            </a:pPr>
            <a:endParaRPr lang="en-US"/>
          </a:p>
        </c:txPr>
        <c:crossAx val="35501952"/>
        <c:crosses val="autoZero"/>
        <c:auto val="1"/>
        <c:lblAlgn val="ctr"/>
        <c:lblOffset val="100"/>
        <c:noMultiLvlLbl val="0"/>
      </c:catAx>
      <c:valAx>
        <c:axId val="35501952"/>
        <c:scaling>
          <c:orientation val="minMax"/>
          <c:max val="1"/>
          <c:min val="0.1"/>
        </c:scaling>
        <c:delete val="0"/>
        <c:axPos val="l"/>
        <c:numFmt formatCode="0%" sourceLinked="1"/>
        <c:majorTickMark val="out"/>
        <c:minorTickMark val="none"/>
        <c:tickLblPos val="nextTo"/>
        <c:txPr>
          <a:bodyPr/>
          <a:lstStyle/>
          <a:p>
            <a:pPr>
              <a:defRPr sz="1000"/>
            </a:pPr>
            <a:endParaRPr lang="en-US"/>
          </a:p>
        </c:txPr>
        <c:crossAx val="35500416"/>
        <c:crosses val="autoZero"/>
        <c:crossBetween val="between"/>
      </c:valAx>
      <c:dTable>
        <c:showHorzBorder val="1"/>
        <c:showVertBorder val="1"/>
        <c:showOutline val="1"/>
        <c:showKeys val="0"/>
        <c:txPr>
          <a:bodyPr/>
          <a:lstStyle/>
          <a:p>
            <a:pPr rtl="0">
              <a:defRPr sz="1000"/>
            </a:pPr>
            <a:endParaRPr lang="en-US"/>
          </a:p>
        </c:txPr>
      </c:dTable>
    </c:plotArea>
    <c:legend>
      <c:legendPos val="t"/>
      <c:layout>
        <c:manualLayout>
          <c:xMode val="edge"/>
          <c:yMode val="edge"/>
          <c:x val="0.12176265788621397"/>
          <c:y val="1.9718802628759642E-2"/>
          <c:w val="0.76218737629997491"/>
          <c:h val="7.1560879556063203E-2"/>
        </c:manualLayout>
      </c:layout>
      <c:overlay val="0"/>
      <c:txPr>
        <a:bodyPr/>
        <a:lstStyle/>
        <a:p>
          <a:pPr>
            <a:defRPr sz="1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42167502657925343"/>
          <c:h val="0.94956654899041071"/>
        </c:manualLayout>
      </c:layout>
      <c:barChart>
        <c:barDir val="bar"/>
        <c:grouping val="clustered"/>
        <c:varyColors val="0"/>
        <c:ser>
          <c:idx val="0"/>
          <c:order val="0"/>
          <c:tx>
            <c:strRef>
              <c:f>Sheet1!$B$1</c:f>
              <c:strCache>
                <c:ptCount val="1"/>
                <c:pt idx="0">
                  <c:v>Total</c:v>
                </c:pt>
              </c:strCache>
            </c:strRef>
          </c:tx>
          <c:spPr>
            <a:solidFill>
              <a:srgbClr val="00823B"/>
            </a:solidFill>
          </c:spPr>
          <c:invertIfNegative val="0"/>
          <c:dPt>
            <c:idx val="1"/>
            <c:invertIfNegative val="0"/>
            <c:bubble3D val="0"/>
          </c:dPt>
          <c:dPt>
            <c:idx val="2"/>
            <c:invertIfNegative val="0"/>
            <c:bubble3D val="0"/>
          </c:dPt>
          <c:dPt>
            <c:idx val="4"/>
            <c:invertIfNegative val="0"/>
            <c:bubble3D val="0"/>
            <c:spPr>
              <a:solidFill>
                <a:srgbClr val="00823B"/>
              </a:solidFill>
              <a:ln>
                <a:solidFill>
                  <a:srgbClr val="00823B"/>
                </a:solidFill>
              </a:ln>
            </c:spPr>
          </c:dPt>
          <c:dLbls>
            <c:dLbl>
              <c:idx val="0"/>
              <c:layout>
                <c:manualLayout>
                  <c:x val="9.5273805555996429E-3"/>
                  <c:y val="7.28490485184186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720538907028675E-3"/>
                  <c:y val="-1.616259055793137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Sheet1!$A$2:$A$18</c:f>
              <c:strCache>
                <c:ptCount val="17"/>
                <c:pt idx="0">
                  <c:v>სედანი</c:v>
                </c:pt>
                <c:pt idx="1">
                  <c:v>ჯიპი</c:v>
                </c:pt>
                <c:pt idx="2">
                  <c:v>არამსუბუქი – სატვირთო, ავტობუსი, მიკროავტობუსი </c:v>
                </c:pt>
                <c:pt idx="4">
                  <c:v>1 წელი ან ნაკლები</c:v>
                </c:pt>
                <c:pt idx="5">
                  <c:v>2-3 წელი</c:v>
                </c:pt>
                <c:pt idx="6">
                  <c:v>4-5 წელი</c:v>
                </c:pt>
                <c:pt idx="7">
                  <c:v>6-7 წელი</c:v>
                </c:pt>
                <c:pt idx="8">
                  <c:v>8-9 წელი</c:v>
                </c:pt>
                <c:pt idx="9">
                  <c:v>10-14 წელი</c:v>
                </c:pt>
                <c:pt idx="10">
                  <c:v>15-19 წელი</c:v>
                </c:pt>
                <c:pt idx="11">
                  <c:v>20-24 წელი</c:v>
                </c:pt>
                <c:pt idx="12">
                  <c:v>25 - 29 წელი</c:v>
                </c:pt>
                <c:pt idx="13">
                  <c:v>30-34 წელი</c:v>
                </c:pt>
                <c:pt idx="14">
                  <c:v>35-39 წელი</c:v>
                </c:pt>
                <c:pt idx="15">
                  <c:v>40-44 წელი</c:v>
                </c:pt>
                <c:pt idx="16">
                  <c:v>45 წელი და მეტი</c:v>
                </c:pt>
              </c:strCache>
            </c:strRef>
          </c:cat>
          <c:val>
            <c:numRef>
              <c:f>Sheet1!$B$2:$B$18</c:f>
              <c:numCache>
                <c:formatCode>0%</c:formatCode>
                <c:ptCount val="17"/>
                <c:pt idx="0">
                  <c:v>0.82499999999999996</c:v>
                </c:pt>
                <c:pt idx="1">
                  <c:v>0.16</c:v>
                </c:pt>
                <c:pt idx="2">
                  <c:v>1.4999999999999999E-2</c:v>
                </c:pt>
                <c:pt idx="4">
                  <c:v>4.4999999999999998E-2</c:v>
                </c:pt>
                <c:pt idx="5">
                  <c:v>0.08</c:v>
                </c:pt>
                <c:pt idx="6">
                  <c:v>0.04</c:v>
                </c:pt>
                <c:pt idx="7">
                  <c:v>0.11</c:v>
                </c:pt>
                <c:pt idx="8">
                  <c:v>0.06</c:v>
                </c:pt>
                <c:pt idx="9">
                  <c:v>0.11</c:v>
                </c:pt>
                <c:pt idx="10">
                  <c:v>0.08</c:v>
                </c:pt>
                <c:pt idx="11">
                  <c:v>0.1</c:v>
                </c:pt>
                <c:pt idx="12">
                  <c:v>7.0000000000000007E-2</c:v>
                </c:pt>
                <c:pt idx="13">
                  <c:v>0.1</c:v>
                </c:pt>
                <c:pt idx="14">
                  <c:v>7.0000000000000007E-2</c:v>
                </c:pt>
                <c:pt idx="15">
                  <c:v>0.09</c:v>
                </c:pt>
                <c:pt idx="16">
                  <c:v>0.04</c:v>
                </c:pt>
              </c:numCache>
            </c:numRef>
          </c:val>
        </c:ser>
        <c:dLbls>
          <c:showLegendKey val="0"/>
          <c:showVal val="0"/>
          <c:showCatName val="0"/>
          <c:showSerName val="0"/>
          <c:showPercent val="0"/>
          <c:showBubbleSize val="0"/>
        </c:dLbls>
        <c:gapWidth val="100"/>
        <c:axId val="83133568"/>
        <c:axId val="41221504"/>
      </c:barChart>
      <c:valAx>
        <c:axId val="41221504"/>
        <c:scaling>
          <c:orientation val="minMax"/>
        </c:scaling>
        <c:delete val="1"/>
        <c:axPos val="t"/>
        <c:numFmt formatCode="0%" sourceLinked="1"/>
        <c:majorTickMark val="out"/>
        <c:minorTickMark val="none"/>
        <c:tickLblPos val="nextTo"/>
        <c:crossAx val="83133568"/>
        <c:crosses val="autoZero"/>
        <c:crossBetween val="between"/>
      </c:valAx>
      <c:catAx>
        <c:axId val="83133568"/>
        <c:scaling>
          <c:orientation val="maxMin"/>
        </c:scaling>
        <c:delete val="0"/>
        <c:axPos val="l"/>
        <c:majorTickMark val="out"/>
        <c:minorTickMark val="none"/>
        <c:tickLblPos val="nextTo"/>
        <c:txPr>
          <a:bodyPr/>
          <a:lstStyle/>
          <a:p>
            <a:pPr>
              <a:defRPr sz="1000"/>
            </a:pPr>
            <a:endParaRPr lang="en-US"/>
          </a:p>
        </c:txPr>
        <c:crossAx val="41221504"/>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11382921299794883"/>
          <c:y val="0.37581346530267068"/>
          <c:w val="0.8261875202418224"/>
          <c:h val="0.59839190835570033"/>
        </c:manualLayout>
      </c:layout>
      <c:barChart>
        <c:barDir val="bar"/>
        <c:grouping val="percentStacked"/>
        <c:varyColors val="0"/>
        <c:ser>
          <c:idx val="0"/>
          <c:order val="0"/>
          <c:tx>
            <c:strRef>
              <c:f>Sheet1!$B$1</c:f>
              <c:strCache>
                <c:ptCount val="1"/>
                <c:pt idx="0">
                  <c:v>მსუბუქი </c:v>
                </c:pt>
              </c:strCache>
            </c:strRef>
          </c:tx>
          <c:spPr>
            <a:solidFill>
              <a:schemeClr val="accent1">
                <a:lumMod val="50000"/>
              </a:schemeClr>
            </a:solidFill>
          </c:spPr>
          <c:invertIfNegative val="0"/>
          <c:dLbls>
            <c:dLbl>
              <c:idx val="0"/>
              <c:layout>
                <c:manualLayout>
                  <c:x val="4.96114694663356E-2"/>
                  <c:y val="1.4180717391776896E-2"/>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174830868329195"/>
                  <c:y val="-9.8570723219433519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2783655403217096E-2"/>
                  <c:y val="-4.3166580925241413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8334705279067255E-2"/>
                  <c:y val="-6.5721578787743913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4.5882158373867332E-2"/>
                  <c:y val="2.535069020302907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2.7817770735507782E-2"/>
                  <c:y val="7.6046082728557403E-3"/>
                </c:manualLayout>
              </c:layout>
              <c:dLblPos val="ctr"/>
              <c:showLegendKey val="0"/>
              <c:showVal val="1"/>
              <c:showCatName val="0"/>
              <c:showSerName val="0"/>
              <c:showPercent val="0"/>
              <c:showBubbleSize val="0"/>
            </c:dLbl>
            <c:txPr>
              <a:bodyPr/>
              <a:lstStyle/>
              <a:p>
                <a:pPr>
                  <a:defRPr sz="1000"/>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დიახ</c:v>
                </c:pt>
                <c:pt idx="1">
                  <c:v>არა</c:v>
                </c:pt>
              </c:strCache>
            </c:strRef>
          </c:cat>
          <c:val>
            <c:numRef>
              <c:f>Sheet1!$B$2:$B$3</c:f>
              <c:numCache>
                <c:formatCode>0%</c:formatCode>
                <c:ptCount val="2"/>
                <c:pt idx="0">
                  <c:v>0.25</c:v>
                </c:pt>
                <c:pt idx="1">
                  <c:v>0.75</c:v>
                </c:pt>
              </c:numCache>
            </c:numRef>
          </c:val>
        </c:ser>
        <c:ser>
          <c:idx val="1"/>
          <c:order val="1"/>
          <c:tx>
            <c:strRef>
              <c:f>Sheet1!$C$1</c:f>
              <c:strCache>
                <c:ptCount val="1"/>
                <c:pt idx="0">
                  <c:v>Column2</c:v>
                </c:pt>
              </c:strCache>
            </c:strRef>
          </c:tx>
          <c:spPr>
            <a:noFill/>
          </c:spPr>
          <c:invertIfNegative val="0"/>
          <c:cat>
            <c:strRef>
              <c:f>Sheet1!$A$2:$A$3</c:f>
              <c:strCache>
                <c:ptCount val="2"/>
                <c:pt idx="0">
                  <c:v>დიახ</c:v>
                </c:pt>
                <c:pt idx="1">
                  <c:v>არა</c:v>
                </c:pt>
              </c:strCache>
            </c:strRef>
          </c:cat>
          <c:val>
            <c:numRef>
              <c:f>Sheet1!$C$2:$C$3</c:f>
              <c:numCache>
                <c:formatCode>0%</c:formatCode>
                <c:ptCount val="2"/>
                <c:pt idx="0">
                  <c:v>0.95</c:v>
                </c:pt>
                <c:pt idx="1">
                  <c:v>0.44999999999999996</c:v>
                </c:pt>
              </c:numCache>
            </c:numRef>
          </c:val>
        </c:ser>
        <c:ser>
          <c:idx val="2"/>
          <c:order val="2"/>
          <c:tx>
            <c:strRef>
              <c:f>Sheet1!$D$1</c:f>
              <c:strCache>
                <c:ptCount val="1"/>
                <c:pt idx="0">
                  <c:v>ჯიპი</c:v>
                </c:pt>
              </c:strCache>
            </c:strRef>
          </c:tx>
          <c:invertIfNegative val="0"/>
          <c:dLbls>
            <c:dLbl>
              <c:idx val="0"/>
              <c:layout>
                <c:manualLayout>
                  <c:x val="5.7266926661628699E-2"/>
                  <c:y val="8.0769457696698941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0282845730324949"/>
                  <c:y val="-6.57215787877439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7.8604843643168165E-2"/>
                  <c:y val="8.0003477962038456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142259527151031E-2"/>
                  <c:y val="9.8601776451919757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5.2857712513950009E-2"/>
                  <c:y val="2.8915475078441235E-3"/>
                </c:manualLayout>
              </c:layout>
              <c:dLblPos val="ctr"/>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1770414394306288E-2"/>
                  <c:y val="-2.5348694242852466E-3"/>
                </c:manualLayout>
              </c:layout>
              <c:dLblPos val="ctr"/>
              <c:showLegendKey val="0"/>
              <c:showVal val="1"/>
              <c:showCatName val="0"/>
              <c:showSerName val="0"/>
              <c:showPercent val="0"/>
              <c:showBubbleSize val="0"/>
            </c:dLbl>
            <c:dLbl>
              <c:idx val="6"/>
              <c:delete val="1"/>
            </c:dLbl>
            <c:dLbl>
              <c:idx val="7"/>
              <c:delete val="1"/>
            </c:dLbl>
            <c:dLbl>
              <c:idx val="8"/>
              <c:layout>
                <c:manualLayout>
                  <c:x val="3.8730873973853511E-2"/>
                  <c:y val="0"/>
                </c:manualLayout>
              </c:layout>
              <c:dLblPos val="ctr"/>
              <c:showLegendKey val="0"/>
              <c:showVal val="1"/>
              <c:showCatName val="0"/>
              <c:showSerName val="0"/>
              <c:showPercent val="0"/>
              <c:showBubbleSize val="0"/>
            </c:dLbl>
            <c:dLbl>
              <c:idx val="9"/>
              <c:delete val="1"/>
            </c:dLbl>
            <c:dLbl>
              <c:idx val="10"/>
              <c:delete val="1"/>
            </c:dLbl>
            <c:dLbl>
              <c:idx val="11"/>
              <c:delete val="1"/>
            </c:dLbl>
            <c:dLbl>
              <c:idx val="12"/>
              <c:delete val="1"/>
            </c:dLbl>
            <c:dLbl>
              <c:idx val="13"/>
              <c:layout>
                <c:manualLayout>
                  <c:x val="3.5598052130528912E-2"/>
                  <c:y val="0"/>
                </c:manualLayout>
              </c:layout>
              <c:dLblPos val="ctr"/>
              <c:showLegendKey val="0"/>
              <c:showVal val="1"/>
              <c:showCatName val="0"/>
              <c:showSerName val="0"/>
              <c:showPercent val="0"/>
              <c:showBubbleSize val="0"/>
            </c:dLbl>
            <c:dLbl>
              <c:idx val="14"/>
              <c:layout>
                <c:manualLayout>
                  <c:x val="1.9373673036093417E-2"/>
                  <c:y val="-7.6042090808204196E-3"/>
                </c:manualLayout>
              </c:layout>
              <c:dLblPos val="ctr"/>
              <c:showLegendKey val="0"/>
              <c:showVal val="1"/>
              <c:showCatName val="0"/>
              <c:showSerName val="0"/>
              <c:showPercent val="0"/>
              <c:showBubbleSize val="0"/>
            </c:dLbl>
            <c:txPr>
              <a:bodyPr/>
              <a:lstStyle/>
              <a:p>
                <a:pPr>
                  <a:defRPr sz="1000"/>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დიახ</c:v>
                </c:pt>
                <c:pt idx="1">
                  <c:v>არა</c:v>
                </c:pt>
              </c:strCache>
            </c:strRef>
          </c:cat>
          <c:val>
            <c:numRef>
              <c:f>Sheet1!$D$2:$D$3</c:f>
              <c:numCache>
                <c:formatCode>0%</c:formatCode>
                <c:ptCount val="2"/>
                <c:pt idx="0">
                  <c:v>0.26800000000000002</c:v>
                </c:pt>
                <c:pt idx="1">
                  <c:v>0.73199999999999998</c:v>
                </c:pt>
              </c:numCache>
            </c:numRef>
          </c:val>
        </c:ser>
        <c:ser>
          <c:idx val="3"/>
          <c:order val="3"/>
          <c:tx>
            <c:strRef>
              <c:f>Sheet1!$E$1</c:f>
              <c:strCache>
                <c:ptCount val="1"/>
                <c:pt idx="0">
                  <c:v>Column3</c:v>
                </c:pt>
              </c:strCache>
            </c:strRef>
          </c:tx>
          <c:spPr>
            <a:noFill/>
          </c:spPr>
          <c:invertIfNegative val="0"/>
          <c:cat>
            <c:strRef>
              <c:f>Sheet1!$A$2:$A$3</c:f>
              <c:strCache>
                <c:ptCount val="2"/>
                <c:pt idx="0">
                  <c:v>დიახ</c:v>
                </c:pt>
                <c:pt idx="1">
                  <c:v>არა</c:v>
                </c:pt>
              </c:strCache>
            </c:strRef>
          </c:cat>
          <c:val>
            <c:numRef>
              <c:f>Sheet1!$E$2:$E$3</c:f>
              <c:numCache>
                <c:formatCode>0%</c:formatCode>
                <c:ptCount val="2"/>
                <c:pt idx="0">
                  <c:v>0.93199999999999994</c:v>
                </c:pt>
                <c:pt idx="1">
                  <c:v>0.46799999999999997</c:v>
                </c:pt>
              </c:numCache>
            </c:numRef>
          </c:val>
        </c:ser>
        <c:ser>
          <c:idx val="4"/>
          <c:order val="4"/>
          <c:tx>
            <c:strRef>
              <c:f>Sheet1!$F$1</c:f>
              <c:strCache>
                <c:ptCount val="1"/>
                <c:pt idx="0">
                  <c:v>არამსუბუქი</c:v>
                </c:pt>
              </c:strCache>
            </c:strRef>
          </c:tx>
          <c:invertIfNegative val="0"/>
          <c:dLbls>
            <c:dLbl>
              <c:idx val="0"/>
              <c:layout>
                <c:manualLayout>
                  <c:x val="4.4273251106552954E-2"/>
                  <c:y val="9.8601776451919757E-3"/>
                </c:manualLayout>
              </c:layout>
              <c:showLegendKey val="0"/>
              <c:showVal val="1"/>
              <c:showCatName val="0"/>
              <c:showSerName val="0"/>
              <c:showPercent val="0"/>
              <c:showBubbleSize val="0"/>
            </c:dLbl>
            <c:dLbl>
              <c:idx val="1"/>
              <c:layout>
                <c:manualLayout>
                  <c:x val="0.13282009068336392"/>
                  <c:y val="-3.2859495509185029E-3"/>
                </c:manualLayout>
              </c:layout>
              <c:showLegendKey val="0"/>
              <c:showVal val="1"/>
              <c:showCatName val="0"/>
              <c:showSerName val="0"/>
              <c:showPercent val="0"/>
              <c:showBubbleSize val="0"/>
            </c:dLbl>
            <c:dLbl>
              <c:idx val="2"/>
              <c:layout>
                <c:manualLayout>
                  <c:x val="6.9980477886933679E-2"/>
                  <c:y val="6.5729342095865468E-3"/>
                </c:manualLayout>
              </c:layout>
              <c:showLegendKey val="0"/>
              <c:showVal val="1"/>
              <c:showCatName val="0"/>
              <c:showSerName val="0"/>
              <c:showPercent val="0"/>
              <c:showBubbleSize val="0"/>
            </c:dLbl>
            <c:dLbl>
              <c:idx val="3"/>
              <c:delete val="1"/>
            </c:dLbl>
            <c:txPr>
              <a:bodyPr/>
              <a:lstStyle/>
              <a:p>
                <a:pPr>
                  <a:defRPr sz="1000"/>
                </a:pPr>
                <a:endParaRPr lang="en-US"/>
              </a:p>
            </c:txPr>
            <c:showLegendKey val="0"/>
            <c:showVal val="1"/>
            <c:showCatName val="0"/>
            <c:showSerName val="0"/>
            <c:showPercent val="0"/>
            <c:showBubbleSize val="0"/>
            <c:showLeaderLines val="0"/>
          </c:dLbls>
          <c:cat>
            <c:strRef>
              <c:f>Sheet1!$A$2:$A$3</c:f>
              <c:strCache>
                <c:ptCount val="2"/>
                <c:pt idx="0">
                  <c:v>დიახ</c:v>
                </c:pt>
                <c:pt idx="1">
                  <c:v>არა</c:v>
                </c:pt>
              </c:strCache>
            </c:strRef>
          </c:cat>
          <c:val>
            <c:numRef>
              <c:f>Sheet1!$F$2:$F$3</c:f>
              <c:numCache>
                <c:formatCode>0%</c:formatCode>
                <c:ptCount val="2"/>
                <c:pt idx="0">
                  <c:v>0.114</c:v>
                </c:pt>
                <c:pt idx="1">
                  <c:v>0.88600000000000001</c:v>
                </c:pt>
              </c:numCache>
            </c:numRef>
          </c:val>
        </c:ser>
        <c:ser>
          <c:idx val="5"/>
          <c:order val="5"/>
          <c:tx>
            <c:strRef>
              <c:f>Sheet1!$G$1</c:f>
              <c:strCache>
                <c:ptCount val="1"/>
                <c:pt idx="0">
                  <c:v>Column4</c:v>
                </c:pt>
              </c:strCache>
            </c:strRef>
          </c:tx>
          <c:spPr>
            <a:noFill/>
          </c:spPr>
          <c:invertIfNegative val="0"/>
          <c:cat>
            <c:strRef>
              <c:f>Sheet1!$A$2:$A$3</c:f>
              <c:strCache>
                <c:ptCount val="2"/>
                <c:pt idx="0">
                  <c:v>დიახ</c:v>
                </c:pt>
                <c:pt idx="1">
                  <c:v>არა</c:v>
                </c:pt>
              </c:strCache>
            </c:strRef>
          </c:cat>
          <c:val>
            <c:numRef>
              <c:f>Sheet1!$G$2:$G$3</c:f>
              <c:numCache>
                <c:formatCode>0%</c:formatCode>
                <c:ptCount val="2"/>
                <c:pt idx="0">
                  <c:v>1.0859999999999999</c:v>
                </c:pt>
                <c:pt idx="1">
                  <c:v>0.31399999999999995</c:v>
                </c:pt>
              </c:numCache>
            </c:numRef>
          </c:val>
        </c:ser>
        <c:dLbls>
          <c:showLegendKey val="0"/>
          <c:showVal val="0"/>
          <c:showCatName val="0"/>
          <c:showSerName val="0"/>
          <c:showPercent val="0"/>
          <c:showBubbleSize val="0"/>
        </c:dLbls>
        <c:gapWidth val="50"/>
        <c:overlap val="100"/>
        <c:axId val="34907648"/>
        <c:axId val="34909184"/>
      </c:barChart>
      <c:catAx>
        <c:axId val="34907648"/>
        <c:scaling>
          <c:orientation val="maxMin"/>
        </c:scaling>
        <c:delete val="0"/>
        <c:axPos val="l"/>
        <c:numFmt formatCode="General" sourceLinked="0"/>
        <c:majorTickMark val="out"/>
        <c:minorTickMark val="none"/>
        <c:tickLblPos val="nextTo"/>
        <c:txPr>
          <a:bodyPr/>
          <a:lstStyle/>
          <a:p>
            <a:pPr>
              <a:defRPr sz="1000"/>
            </a:pPr>
            <a:endParaRPr lang="en-US"/>
          </a:p>
        </c:txPr>
        <c:crossAx val="34909184"/>
        <c:crosses val="autoZero"/>
        <c:auto val="1"/>
        <c:lblAlgn val="ctr"/>
        <c:lblOffset val="100"/>
        <c:noMultiLvlLbl val="0"/>
      </c:catAx>
      <c:valAx>
        <c:axId val="34909184"/>
        <c:scaling>
          <c:orientation val="minMax"/>
        </c:scaling>
        <c:delete val="1"/>
        <c:axPos val="t"/>
        <c:numFmt formatCode="0%" sourceLinked="1"/>
        <c:majorTickMark val="out"/>
        <c:minorTickMark val="none"/>
        <c:tickLblPos val="none"/>
        <c:crossAx val="349076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64320866141732"/>
          <c:y val="9.6875000000000003E-2"/>
          <c:w val="0.49226524143115369"/>
          <c:h val="0.78264270038557449"/>
        </c:manualLayout>
      </c:layout>
      <c:pieChart>
        <c:varyColors val="1"/>
        <c:ser>
          <c:idx val="0"/>
          <c:order val="0"/>
          <c:tx>
            <c:strRef>
              <c:f>Sheet1!$B$1</c:f>
              <c:strCache>
                <c:ptCount val="1"/>
                <c:pt idx="0">
                  <c:v>Sales</c:v>
                </c:pt>
              </c:strCache>
            </c:strRef>
          </c:tx>
          <c:explosion val="25"/>
          <c:dLbls>
            <c:dLbl>
              <c:idx val="0"/>
              <c:layout>
                <c:manualLayout>
                  <c:x val="-0.16057898082436406"/>
                  <c:y val="-1.572530905043111E-2"/>
                </c:manualLayout>
              </c:layout>
              <c:showLegendKey val="0"/>
              <c:showVal val="1"/>
              <c:showCatName val="0"/>
              <c:showSerName val="0"/>
              <c:showPercent val="0"/>
              <c:showBubbleSize val="0"/>
            </c:dLbl>
            <c:txPr>
              <a:bodyPr/>
              <a:lstStyle/>
              <a:p>
                <a:pPr>
                  <a:defRPr sz="1000"/>
                </a:pPr>
                <a:endParaRPr lang="en-US"/>
              </a:p>
            </c:txPr>
            <c:showLegendKey val="0"/>
            <c:showVal val="1"/>
            <c:showCatName val="0"/>
            <c:showSerName val="0"/>
            <c:showPercent val="0"/>
            <c:showBubbleSize val="0"/>
            <c:showLeaderLines val="0"/>
          </c:dLbls>
          <c:cat>
            <c:strRef>
              <c:f>Sheet1!$A$2:$A$3</c:f>
              <c:strCache>
                <c:ptCount val="2"/>
                <c:pt idx="0">
                  <c:v>მძღოლმა</c:v>
                </c:pt>
                <c:pt idx="1">
                  <c:v>ქვეითმა</c:v>
                </c:pt>
              </c:strCache>
            </c:strRef>
          </c:cat>
          <c:val>
            <c:numRef>
              <c:f>Sheet1!$B$2:$B$3</c:f>
              <c:numCache>
                <c:formatCode>0.0%</c:formatCode>
                <c:ptCount val="2"/>
                <c:pt idx="0">
                  <c:v>0.98499999999999999</c:v>
                </c:pt>
                <c:pt idx="1">
                  <c:v>1.4999999999999999E-2</c:v>
                </c:pt>
              </c:numCache>
            </c:numRef>
          </c:val>
        </c:ser>
        <c:dLbls>
          <c:showLegendKey val="0"/>
          <c:showVal val="0"/>
          <c:showCatName val="0"/>
          <c:showSerName val="0"/>
          <c:showPercent val="0"/>
          <c:showBubbleSize val="0"/>
          <c:showLeaderLines val="0"/>
        </c:dLbls>
        <c:firstSliceAng val="90"/>
      </c:pieChart>
    </c:plotArea>
    <c:legend>
      <c:legendPos val="r"/>
      <c:layout>
        <c:manualLayout>
          <c:xMode val="edge"/>
          <c:yMode val="edge"/>
          <c:x val="3.6615684671801414E-3"/>
          <c:y val="1.1963507053704931E-2"/>
          <c:w val="0.41566000498494782"/>
          <c:h val="0.1712236872369749"/>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111475036486707"/>
          <c:y val="5.5697919429832682E-2"/>
          <c:w val="0.45623563100100434"/>
          <c:h val="0.94430182360690085"/>
        </c:manualLayout>
      </c:layout>
      <c:barChart>
        <c:barDir val="bar"/>
        <c:grouping val="clustered"/>
        <c:varyColors val="0"/>
        <c:ser>
          <c:idx val="0"/>
          <c:order val="0"/>
          <c:tx>
            <c:strRef>
              <c:f>Sheet1!$B$1</c:f>
              <c:strCache>
                <c:ptCount val="1"/>
                <c:pt idx="0">
                  <c:v>Total</c:v>
                </c:pt>
              </c:strCache>
            </c:strRef>
          </c:tx>
          <c:spPr>
            <a:solidFill>
              <a:srgbClr val="00823B"/>
            </a:solidFill>
          </c:spPr>
          <c:invertIfNegative val="0"/>
          <c:dPt>
            <c:idx val="1"/>
            <c:invertIfNegative val="0"/>
            <c:bubble3D val="0"/>
          </c:dPt>
          <c:dPt>
            <c:idx val="2"/>
            <c:invertIfNegative val="0"/>
            <c:bubble3D val="0"/>
          </c:dPt>
          <c:dPt>
            <c:idx val="4"/>
            <c:invertIfNegative val="0"/>
            <c:bubble3D val="0"/>
            <c:spPr>
              <a:solidFill>
                <a:srgbClr val="00823B"/>
              </a:solidFill>
              <a:ln>
                <a:solidFill>
                  <a:srgbClr val="00823B"/>
                </a:solidFill>
              </a:ln>
            </c:spPr>
          </c:dPt>
          <c:dLbls>
            <c:dLbl>
              <c:idx val="0"/>
              <c:layout>
                <c:manualLayout>
                  <c:x val="9.5273805555996429E-3"/>
                  <c:y val="7.28490485184186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2591905673012918E-3"/>
                  <c:y val="8.911456714870565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582127375942356E-3"/>
                  <c:y val="-1.58341463811794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3531481958712015E-3"/>
                  <c:y val="-3.125089050789821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8432788401443303E-3"/>
                  <c:y val="4.1582817573774765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გზას ყოველთვის ვუთმობ ქვეითს</c:v>
                </c:pt>
                <c:pt idx="1">
                  <c:v>გზას ხშირად ვუთმობ ქვეითს</c:v>
                </c:pt>
                <c:pt idx="2">
                  <c:v>გზას იშვიათად ვუთმობ ქვეითს</c:v>
                </c:pt>
              </c:strCache>
            </c:strRef>
          </c:cat>
          <c:val>
            <c:numRef>
              <c:f>Sheet1!$B$2:$B$4</c:f>
              <c:numCache>
                <c:formatCode>0%</c:formatCode>
                <c:ptCount val="3"/>
                <c:pt idx="0">
                  <c:v>0.86499999999999999</c:v>
                </c:pt>
                <c:pt idx="1">
                  <c:v>0.13</c:v>
                </c:pt>
                <c:pt idx="2">
                  <c:v>5.0000000000000001E-3</c:v>
                </c:pt>
              </c:numCache>
            </c:numRef>
          </c:val>
        </c:ser>
        <c:dLbls>
          <c:showLegendKey val="0"/>
          <c:showVal val="0"/>
          <c:showCatName val="0"/>
          <c:showSerName val="0"/>
          <c:showPercent val="0"/>
          <c:showBubbleSize val="0"/>
        </c:dLbls>
        <c:gapWidth val="100"/>
        <c:axId val="32704768"/>
        <c:axId val="32703232"/>
      </c:barChart>
      <c:valAx>
        <c:axId val="32703232"/>
        <c:scaling>
          <c:orientation val="minMax"/>
        </c:scaling>
        <c:delete val="1"/>
        <c:axPos val="t"/>
        <c:numFmt formatCode="0%" sourceLinked="1"/>
        <c:majorTickMark val="out"/>
        <c:minorTickMark val="none"/>
        <c:tickLblPos val="nextTo"/>
        <c:crossAx val="32704768"/>
        <c:crosses val="autoZero"/>
        <c:crossBetween val="between"/>
      </c:valAx>
      <c:catAx>
        <c:axId val="32704768"/>
        <c:scaling>
          <c:orientation val="maxMin"/>
        </c:scaling>
        <c:delete val="0"/>
        <c:axPos val="l"/>
        <c:majorTickMark val="out"/>
        <c:minorTickMark val="none"/>
        <c:tickLblPos val="nextTo"/>
        <c:txPr>
          <a:bodyPr/>
          <a:lstStyle/>
          <a:p>
            <a:pPr>
              <a:defRPr sz="1000"/>
            </a:pPr>
            <a:endParaRPr lang="en-US"/>
          </a:p>
        </c:txPr>
        <c:crossAx val="32703232"/>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111475036486707"/>
          <c:y val="5.5697919429832682E-2"/>
          <c:w val="0.45623563100100434"/>
          <c:h val="0.94430182360690085"/>
        </c:manualLayout>
      </c:layout>
      <c:barChart>
        <c:barDir val="bar"/>
        <c:grouping val="clustered"/>
        <c:varyColors val="0"/>
        <c:ser>
          <c:idx val="0"/>
          <c:order val="0"/>
          <c:tx>
            <c:strRef>
              <c:f>Sheet1!$B$1</c:f>
              <c:strCache>
                <c:ptCount val="1"/>
                <c:pt idx="0">
                  <c:v>Total</c:v>
                </c:pt>
              </c:strCache>
            </c:strRef>
          </c:tx>
          <c:spPr>
            <a:solidFill>
              <a:srgbClr val="00823B"/>
            </a:solidFill>
          </c:spPr>
          <c:invertIfNegative val="0"/>
          <c:dPt>
            <c:idx val="0"/>
            <c:invertIfNegative val="0"/>
            <c:bubble3D val="0"/>
            <c:spPr>
              <a:noFill/>
              <a:ln>
                <a:solidFill>
                  <a:srgbClr val="00823B"/>
                </a:solidFill>
              </a:ln>
            </c:spPr>
          </c:dPt>
          <c:dPt>
            <c:idx val="1"/>
            <c:invertIfNegative val="0"/>
            <c:bubble3D val="0"/>
          </c:dPt>
          <c:dPt>
            <c:idx val="2"/>
            <c:invertIfNegative val="0"/>
            <c:bubble3D val="0"/>
          </c:dPt>
          <c:dPt>
            <c:idx val="4"/>
            <c:invertIfNegative val="0"/>
            <c:bubble3D val="0"/>
            <c:spPr>
              <a:solidFill>
                <a:srgbClr val="00823B"/>
              </a:solidFill>
              <a:ln>
                <a:solidFill>
                  <a:srgbClr val="00823B"/>
                </a:solidFill>
              </a:ln>
            </c:spPr>
          </c:dPt>
          <c:dLbls>
            <c:dLbl>
              <c:idx val="0"/>
              <c:layout>
                <c:manualLayout>
                  <c:x val="9.5273805555996429E-3"/>
                  <c:y val="7.28490485184186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2591905673012918E-3"/>
                  <c:y val="8.911456714870565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582127375942356E-3"/>
                  <c:y val="-1.58341463811794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3531481958712015E-3"/>
                  <c:y val="-3.125089050789821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6.9539880686949711E-3"/>
                  <c:y val="4.8085974193154118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8432788401443303E-3"/>
                  <c:y val="4.1582817573774765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მე ყოველეთვის ვუთმობ გზას ქვეითს</c:v>
                </c:pt>
                <c:pt idx="1">
                  <c:v>მე რომ დავუთმო, შესაძლოა უკნიდან სხვა მანქანა დამეჯახოს</c:v>
                </c:pt>
                <c:pt idx="2">
                  <c:v>მე რომ დავუთმო, სხვა მძღოლების გაღიზიანებას გამოვიწვევ /  დამისიგნალებენ, გამლანძღავენ </c:v>
                </c:pt>
                <c:pt idx="3">
                  <c:v>რომც დავუთმო გზა, ქვეითი მაინც არ გადადის ხოლმე</c:v>
                </c:pt>
                <c:pt idx="4">
                  <c:v>გზა რომც არ დავუთმო ქვეითს, არავინ დამაჯარიმებს</c:v>
                </c:pt>
                <c:pt idx="5">
                  <c:v>მეჩქარება ხოლმე</c:v>
                </c:pt>
              </c:strCache>
            </c:strRef>
          </c:cat>
          <c:val>
            <c:numRef>
              <c:f>Sheet1!$B$2:$B$7</c:f>
              <c:numCache>
                <c:formatCode>0%</c:formatCode>
                <c:ptCount val="6"/>
                <c:pt idx="0">
                  <c:v>0.94499999999999995</c:v>
                </c:pt>
                <c:pt idx="1">
                  <c:v>4.4999999999999998E-2</c:v>
                </c:pt>
                <c:pt idx="2">
                  <c:v>2.5000000000000001E-2</c:v>
                </c:pt>
                <c:pt idx="3">
                  <c:v>0.02</c:v>
                </c:pt>
                <c:pt idx="4">
                  <c:v>5.0000000000000001E-3</c:v>
                </c:pt>
                <c:pt idx="5">
                  <c:v>5.0000000000000001E-3</c:v>
                </c:pt>
              </c:numCache>
            </c:numRef>
          </c:val>
        </c:ser>
        <c:dLbls>
          <c:showLegendKey val="0"/>
          <c:showVal val="0"/>
          <c:showCatName val="0"/>
          <c:showSerName val="0"/>
          <c:showPercent val="0"/>
          <c:showBubbleSize val="0"/>
        </c:dLbls>
        <c:gapWidth val="100"/>
        <c:axId val="35556736"/>
        <c:axId val="35555200"/>
      </c:barChart>
      <c:valAx>
        <c:axId val="35555200"/>
        <c:scaling>
          <c:orientation val="minMax"/>
        </c:scaling>
        <c:delete val="1"/>
        <c:axPos val="t"/>
        <c:numFmt formatCode="0%" sourceLinked="1"/>
        <c:majorTickMark val="out"/>
        <c:minorTickMark val="none"/>
        <c:tickLblPos val="nextTo"/>
        <c:crossAx val="35556736"/>
        <c:crosses val="autoZero"/>
        <c:crossBetween val="between"/>
      </c:valAx>
      <c:catAx>
        <c:axId val="35556736"/>
        <c:scaling>
          <c:orientation val="maxMin"/>
        </c:scaling>
        <c:delete val="0"/>
        <c:axPos val="l"/>
        <c:majorTickMark val="out"/>
        <c:minorTickMark val="none"/>
        <c:tickLblPos val="nextTo"/>
        <c:txPr>
          <a:bodyPr/>
          <a:lstStyle/>
          <a:p>
            <a:pPr>
              <a:defRPr sz="1000"/>
            </a:pPr>
            <a:endParaRPr lang="en-US"/>
          </a:p>
        </c:txPr>
        <c:crossAx val="35555200"/>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3111475036486707"/>
          <c:y val="5.5697919429832682E-2"/>
          <c:w val="0.45623563100100434"/>
          <c:h val="0.94430182360690085"/>
        </c:manualLayout>
      </c:layout>
      <c:barChart>
        <c:barDir val="bar"/>
        <c:grouping val="clustered"/>
        <c:varyColors val="0"/>
        <c:ser>
          <c:idx val="0"/>
          <c:order val="0"/>
          <c:tx>
            <c:strRef>
              <c:f>Sheet1!$B$1</c:f>
              <c:strCache>
                <c:ptCount val="1"/>
                <c:pt idx="0">
                  <c:v>Total</c:v>
                </c:pt>
              </c:strCache>
            </c:strRef>
          </c:tx>
          <c:spPr>
            <a:solidFill>
              <a:srgbClr val="00823B"/>
            </a:solidFill>
          </c:spPr>
          <c:invertIfNegative val="0"/>
          <c:dPt>
            <c:idx val="0"/>
            <c:invertIfNegative val="0"/>
            <c:bubble3D val="0"/>
            <c:spPr>
              <a:solidFill>
                <a:srgbClr val="00823B"/>
              </a:solidFill>
              <a:ln>
                <a:solidFill>
                  <a:srgbClr val="00823B"/>
                </a:solidFill>
              </a:ln>
            </c:spPr>
          </c:dPt>
          <c:dPt>
            <c:idx val="1"/>
            <c:invertIfNegative val="0"/>
            <c:bubble3D val="0"/>
          </c:dPt>
          <c:dPt>
            <c:idx val="2"/>
            <c:invertIfNegative val="0"/>
            <c:bubble3D val="0"/>
          </c:dPt>
          <c:dPt>
            <c:idx val="4"/>
            <c:invertIfNegative val="0"/>
            <c:bubble3D val="0"/>
            <c:spPr>
              <a:solidFill>
                <a:srgbClr val="00823B"/>
              </a:solidFill>
              <a:ln>
                <a:solidFill>
                  <a:srgbClr val="00823B"/>
                </a:solidFill>
              </a:ln>
            </c:spPr>
          </c:dPt>
          <c:dLbls>
            <c:dLbl>
              <c:idx val="0"/>
              <c:layout>
                <c:manualLayout>
                  <c:x val="9.5273805555996429E-3"/>
                  <c:y val="7.284904851841868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2.2591905673012918E-3"/>
                  <c:y val="8.911456714870565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5582127375942356E-3"/>
                  <c:y val="-1.583414638117944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3531481958712015E-3"/>
                  <c:y val="-3.1250890507898213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4.8432788401443303E-3"/>
                  <c:y val="4.1582817573774765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ძალიან საშიშია</c:v>
                </c:pt>
                <c:pt idx="1">
                  <c:v>საშიშია</c:v>
                </c:pt>
                <c:pt idx="2">
                  <c:v>ნეიტრალური</c:v>
                </c:pt>
                <c:pt idx="3">
                  <c:v>არ არის საშიში</c:v>
                </c:pt>
              </c:strCache>
            </c:strRef>
          </c:cat>
          <c:val>
            <c:numRef>
              <c:f>Sheet1!$B$2:$B$5</c:f>
              <c:numCache>
                <c:formatCode>0%</c:formatCode>
                <c:ptCount val="4"/>
                <c:pt idx="0">
                  <c:v>0.55500000000000005</c:v>
                </c:pt>
                <c:pt idx="1">
                  <c:v>0.4</c:v>
                </c:pt>
                <c:pt idx="2">
                  <c:v>0.04</c:v>
                </c:pt>
                <c:pt idx="3">
                  <c:v>5.0000000000000001E-3</c:v>
                </c:pt>
              </c:numCache>
            </c:numRef>
          </c:val>
        </c:ser>
        <c:dLbls>
          <c:showLegendKey val="0"/>
          <c:showVal val="0"/>
          <c:showCatName val="0"/>
          <c:showSerName val="0"/>
          <c:showPercent val="0"/>
          <c:showBubbleSize val="0"/>
        </c:dLbls>
        <c:gapWidth val="100"/>
        <c:axId val="35676160"/>
        <c:axId val="35662080"/>
      </c:barChart>
      <c:valAx>
        <c:axId val="35662080"/>
        <c:scaling>
          <c:orientation val="minMax"/>
        </c:scaling>
        <c:delete val="1"/>
        <c:axPos val="t"/>
        <c:numFmt formatCode="0%" sourceLinked="1"/>
        <c:majorTickMark val="out"/>
        <c:minorTickMark val="none"/>
        <c:tickLblPos val="nextTo"/>
        <c:crossAx val="35676160"/>
        <c:crosses val="autoZero"/>
        <c:crossBetween val="between"/>
      </c:valAx>
      <c:catAx>
        <c:axId val="35676160"/>
        <c:scaling>
          <c:orientation val="maxMin"/>
        </c:scaling>
        <c:delete val="0"/>
        <c:axPos val="l"/>
        <c:majorTickMark val="out"/>
        <c:minorTickMark val="none"/>
        <c:tickLblPos val="nextTo"/>
        <c:txPr>
          <a:bodyPr/>
          <a:lstStyle/>
          <a:p>
            <a:pPr>
              <a:defRPr sz="1000"/>
            </a:pPr>
            <a:endParaRPr lang="en-US"/>
          </a:p>
        </c:txPr>
        <c:crossAx val="35662080"/>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5091737938692773"/>
          <c:h val="0.94430182360690085"/>
        </c:manualLayout>
      </c:layout>
      <c:barChart>
        <c:barDir val="bar"/>
        <c:grouping val="clustered"/>
        <c:varyColors val="0"/>
        <c:ser>
          <c:idx val="0"/>
          <c:order val="0"/>
          <c:tx>
            <c:strRef>
              <c:f>Sheet1!$B$1</c:f>
              <c:strCache>
                <c:ptCount val="1"/>
                <c:pt idx="0">
                  <c:v>Total</c:v>
                </c:pt>
              </c:strCache>
            </c:strRef>
          </c:tx>
          <c:spPr>
            <a:solidFill>
              <a:srgbClr val="00823B"/>
            </a:solidFill>
          </c:spPr>
          <c:invertIfNegative val="0"/>
          <c:dPt>
            <c:idx val="1"/>
            <c:invertIfNegative val="0"/>
            <c:bubble3D val="0"/>
          </c:dPt>
          <c:dPt>
            <c:idx val="2"/>
            <c:invertIfNegative val="0"/>
            <c:bubble3D val="0"/>
          </c:dPt>
          <c:dPt>
            <c:idx val="4"/>
            <c:invertIfNegative val="0"/>
            <c:bubble3D val="0"/>
            <c:spPr>
              <a:solidFill>
                <a:srgbClr val="00823B"/>
              </a:solidFill>
              <a:ln>
                <a:solidFill>
                  <a:srgbClr val="00823B"/>
                </a:solidFill>
              </a:ln>
            </c:spPr>
          </c:dPt>
          <c:dLbls>
            <c:dLbl>
              <c:idx val="0"/>
              <c:layout>
                <c:manualLayout>
                  <c:x val="-5.9136305976853418E-3"/>
                  <c:y val="-1.93366879571032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720538907028675E-3"/>
                  <c:y val="9.8634218839416168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თუ პატრული ყოველთვის დააჯარიმებს მძღოლებს, რომლებიც უშუქნიშნო ზებრა გადასასვლელზე არ უთმობენ გზას ქვეითებს</c:v>
                </c:pt>
                <c:pt idx="1">
                  <c:v>თუ მძღოლებისთვის, რომლებიც უშუქნიშნო ზებრა გადასასვლელზე არ უთმობენ გზას ქვეითებს დაწესდება დიდი ჯარიმა</c:v>
                </c:pt>
                <c:pt idx="2">
                  <c:v>თუ ქვეითისთვის გზის დათმობა არ გამოიწვევს სხვა მძღოლების გაღიზიანებას</c:v>
                </c:pt>
                <c:pt idx="3">
                  <c:v>თუ სხვა მძღოლებიც უშუქნიშნო ზებრა გადასასვლელზე დაუთმობენ გზას ქვეითებს</c:v>
                </c:pt>
              </c:strCache>
            </c:strRef>
          </c:cat>
          <c:val>
            <c:numRef>
              <c:f>Sheet1!$B$2:$B$5</c:f>
              <c:numCache>
                <c:formatCode>General</c:formatCode>
                <c:ptCount val="4"/>
                <c:pt idx="0">
                  <c:v>8.68</c:v>
                </c:pt>
                <c:pt idx="1">
                  <c:v>8.64</c:v>
                </c:pt>
                <c:pt idx="2">
                  <c:v>8.0299999999999994</c:v>
                </c:pt>
                <c:pt idx="3">
                  <c:v>8</c:v>
                </c:pt>
              </c:numCache>
            </c:numRef>
          </c:val>
        </c:ser>
        <c:dLbls>
          <c:showLegendKey val="0"/>
          <c:showVal val="0"/>
          <c:showCatName val="0"/>
          <c:showSerName val="0"/>
          <c:showPercent val="0"/>
          <c:showBubbleSize val="0"/>
        </c:dLbls>
        <c:gapWidth val="100"/>
        <c:axId val="40006784"/>
        <c:axId val="39988608"/>
      </c:barChart>
      <c:valAx>
        <c:axId val="39988608"/>
        <c:scaling>
          <c:orientation val="minMax"/>
        </c:scaling>
        <c:delete val="1"/>
        <c:axPos val="t"/>
        <c:numFmt formatCode="General" sourceLinked="1"/>
        <c:majorTickMark val="out"/>
        <c:minorTickMark val="none"/>
        <c:tickLblPos val="nextTo"/>
        <c:crossAx val="40006784"/>
        <c:crosses val="autoZero"/>
        <c:crossBetween val="between"/>
      </c:valAx>
      <c:catAx>
        <c:axId val="40006784"/>
        <c:scaling>
          <c:orientation val="maxMin"/>
        </c:scaling>
        <c:delete val="0"/>
        <c:axPos val="l"/>
        <c:majorTickMark val="out"/>
        <c:minorTickMark val="none"/>
        <c:tickLblPos val="nextTo"/>
        <c:txPr>
          <a:bodyPr/>
          <a:lstStyle/>
          <a:p>
            <a:pPr>
              <a:defRPr sz="1000"/>
            </a:pPr>
            <a:endParaRPr lang="en-US"/>
          </a:p>
        </c:txPr>
        <c:crossAx val="39988608"/>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404890852819155"/>
          <c:y val="2.4884470508567832E-2"/>
          <c:w val="0.5091737938692773"/>
          <c:h val="0.96596382078404541"/>
        </c:manualLayout>
      </c:layout>
      <c:barChart>
        <c:barDir val="bar"/>
        <c:grouping val="clustered"/>
        <c:varyColors val="0"/>
        <c:ser>
          <c:idx val="0"/>
          <c:order val="0"/>
          <c:tx>
            <c:strRef>
              <c:f>Sheet1!$B$1</c:f>
              <c:strCache>
                <c:ptCount val="1"/>
                <c:pt idx="0">
                  <c:v>Total</c:v>
                </c:pt>
              </c:strCache>
            </c:strRef>
          </c:tx>
          <c:spPr>
            <a:solidFill>
              <a:sysClr val="windowText" lastClr="000000">
                <a:lumMod val="50000"/>
                <a:lumOff val="50000"/>
              </a:sysClr>
            </a:solidFill>
          </c:spPr>
          <c:invertIfNegative val="0"/>
          <c:dPt>
            <c:idx val="1"/>
            <c:invertIfNegative val="0"/>
            <c:bubble3D val="0"/>
          </c:dPt>
          <c:dPt>
            <c:idx val="2"/>
            <c:invertIfNegative val="0"/>
            <c:bubble3D val="0"/>
          </c:dPt>
          <c:dPt>
            <c:idx val="4"/>
            <c:invertIfNegative val="0"/>
            <c:bubble3D val="0"/>
            <c:spPr>
              <a:solidFill>
                <a:sysClr val="windowText" lastClr="000000">
                  <a:lumMod val="50000"/>
                  <a:lumOff val="50000"/>
                </a:sysClr>
              </a:solidFill>
              <a:ln>
                <a:solidFill>
                  <a:srgbClr val="00823B"/>
                </a:solidFill>
              </a:ln>
            </c:spPr>
          </c:dPt>
          <c:dLbls>
            <c:dLbl>
              <c:idx val="0"/>
              <c:layout>
                <c:manualLayout>
                  <c:x val="-5.9136305976853418E-3"/>
                  <c:y val="-1.9336687957103298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0347023056067026E-3"/>
                  <c:y val="-1.0103175118907123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2.2300905518352855E-3"/>
                  <c:y val="-1.690587838248580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5.126722585543318E-3"/>
                  <c:y val="-9.8995813882314966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369768438427475E-2"/>
                  <c:y val="4.8083281751763029E-3"/>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1.1009957594776821E-4"/>
                  <c:y val="-9.0338494884216226E-3"/>
                </c:manualLayout>
              </c:layout>
              <c:dLblPos val="outEnd"/>
              <c:showLegendKey val="0"/>
              <c:showVal val="1"/>
              <c:showCatName val="0"/>
              <c:showSerName val="0"/>
              <c:showPercent val="0"/>
              <c:showBubbleSize val="0"/>
            </c:dLbl>
            <c:spPr>
              <a:noFill/>
              <a:ln>
                <a:noFill/>
              </a:ln>
              <a:effectLst/>
            </c:spPr>
            <c:txPr>
              <a:bodyPr/>
              <a:lstStyle/>
              <a:p>
                <a:pPr>
                  <a:defRPr sz="10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თითქმის ყოველთვის ვარღვევ საგზაო მოძრაობის წესებს</c:v>
                </c:pt>
                <c:pt idx="1">
                  <c:v>ხშირად ვარღვევ საგზაო მოძრაობის წესებს</c:v>
                </c:pt>
                <c:pt idx="2">
                  <c:v>იშვიათად ვარღვევ საგზაო მოძრაობის წესებს</c:v>
                </c:pt>
                <c:pt idx="3">
                  <c:v>თითქმის არასდროს ვარღვევ საგზაო მოძრაობის წესებს</c:v>
                </c:pt>
              </c:strCache>
            </c:strRef>
          </c:cat>
          <c:val>
            <c:numRef>
              <c:f>Sheet1!$B$2:$B$5</c:f>
              <c:numCache>
                <c:formatCode>0%</c:formatCode>
                <c:ptCount val="4"/>
                <c:pt idx="0">
                  <c:v>5.0000000000000001E-3</c:v>
                </c:pt>
                <c:pt idx="1">
                  <c:v>0.03</c:v>
                </c:pt>
                <c:pt idx="2">
                  <c:v>0.54</c:v>
                </c:pt>
                <c:pt idx="3">
                  <c:v>0.42499999999999999</c:v>
                </c:pt>
              </c:numCache>
            </c:numRef>
          </c:val>
        </c:ser>
        <c:dLbls>
          <c:showLegendKey val="0"/>
          <c:showVal val="0"/>
          <c:showCatName val="0"/>
          <c:showSerName val="0"/>
          <c:showPercent val="0"/>
          <c:showBubbleSize val="0"/>
        </c:dLbls>
        <c:gapWidth val="100"/>
        <c:axId val="40566784"/>
        <c:axId val="40810752"/>
      </c:barChart>
      <c:valAx>
        <c:axId val="40810752"/>
        <c:scaling>
          <c:orientation val="minMax"/>
        </c:scaling>
        <c:delete val="1"/>
        <c:axPos val="t"/>
        <c:numFmt formatCode="0%" sourceLinked="1"/>
        <c:majorTickMark val="out"/>
        <c:minorTickMark val="none"/>
        <c:tickLblPos val="nextTo"/>
        <c:crossAx val="40566784"/>
        <c:crosses val="autoZero"/>
        <c:crossBetween val="between"/>
      </c:valAx>
      <c:catAx>
        <c:axId val="40566784"/>
        <c:scaling>
          <c:orientation val="maxMin"/>
        </c:scaling>
        <c:delete val="0"/>
        <c:axPos val="l"/>
        <c:majorTickMark val="out"/>
        <c:minorTickMark val="none"/>
        <c:tickLblPos val="nextTo"/>
        <c:txPr>
          <a:bodyPr/>
          <a:lstStyle/>
          <a:p>
            <a:pPr>
              <a:defRPr sz="1000"/>
            </a:pPr>
            <a:endParaRPr lang="en-US"/>
          </a:p>
        </c:txPr>
        <c:crossAx val="40810752"/>
        <c:crosses val="autoZero"/>
        <c:auto val="1"/>
        <c:lblAlgn val="ctr"/>
        <c:lblOffset val="100"/>
        <c:noMultiLvlLbl val="0"/>
      </c:catAx>
      <c:spPr>
        <a:noFill/>
        <a:ln w="25400">
          <a:noFill/>
        </a:ln>
      </c:spPr>
    </c:plotArea>
    <c:plotVisOnly val="1"/>
    <c:dispBlanksAs val="gap"/>
    <c:showDLblsOverMax val="0"/>
  </c:chart>
  <c:txPr>
    <a:bodyPr/>
    <a:lstStyle/>
    <a:p>
      <a:pPr>
        <a:defRPr sz="1200">
          <a:latin typeface="Sylfaen" pitchFamily="18" charset="0"/>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0759DF-80D1-423A-9B9F-B32CE3892A79}" type="datetimeFigureOut">
              <a:rPr lang="en-US" smtClean="0"/>
              <a:t>8/21/2015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599BD4-7F03-488B-996F-C74F9D0C7FBC}" type="slidenum">
              <a:rPr lang="en-US" smtClean="0"/>
              <a:t>‹#›</a:t>
            </a:fld>
            <a:endParaRPr lang="en-US"/>
          </a:p>
        </p:txBody>
      </p:sp>
    </p:spTree>
    <p:extLst>
      <p:ext uri="{BB962C8B-B14F-4D97-AF65-F5344CB8AC3E}">
        <p14:creationId xmlns:p14="http://schemas.microsoft.com/office/powerpoint/2010/main" val="3380829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t>9</a:t>
            </a:fld>
            <a:endParaRPr lang="en-US"/>
          </a:p>
        </p:txBody>
      </p:sp>
    </p:spTree>
    <p:extLst>
      <p:ext uri="{BB962C8B-B14F-4D97-AF65-F5344CB8AC3E}">
        <p14:creationId xmlns:p14="http://schemas.microsoft.com/office/powerpoint/2010/main" val="1432186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t>11</a:t>
            </a:fld>
            <a:endParaRPr lang="en-US"/>
          </a:p>
        </p:txBody>
      </p:sp>
    </p:spTree>
    <p:extLst>
      <p:ext uri="{BB962C8B-B14F-4D97-AF65-F5344CB8AC3E}">
        <p14:creationId xmlns:p14="http://schemas.microsoft.com/office/powerpoint/2010/main" val="1432186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t>12</a:t>
            </a:fld>
            <a:endParaRPr lang="en-US"/>
          </a:p>
        </p:txBody>
      </p:sp>
    </p:spTree>
    <p:extLst>
      <p:ext uri="{BB962C8B-B14F-4D97-AF65-F5344CB8AC3E}">
        <p14:creationId xmlns:p14="http://schemas.microsoft.com/office/powerpoint/2010/main" val="1432186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t>13</a:t>
            </a:fld>
            <a:endParaRPr lang="en-US"/>
          </a:p>
        </p:txBody>
      </p:sp>
    </p:spTree>
    <p:extLst>
      <p:ext uri="{BB962C8B-B14F-4D97-AF65-F5344CB8AC3E}">
        <p14:creationId xmlns:p14="http://schemas.microsoft.com/office/powerpoint/2010/main" val="1432186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t>17</a:t>
            </a:fld>
            <a:endParaRPr lang="en-US"/>
          </a:p>
        </p:txBody>
      </p:sp>
    </p:spTree>
    <p:extLst>
      <p:ext uri="{BB962C8B-B14F-4D97-AF65-F5344CB8AC3E}">
        <p14:creationId xmlns:p14="http://schemas.microsoft.com/office/powerpoint/2010/main" val="17947850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99BD4-7F03-488B-996F-C74F9D0C7FBC}" type="slidenum">
              <a:rPr lang="en-US" smtClean="0"/>
              <a:t>28</a:t>
            </a:fld>
            <a:endParaRPr lang="en-US"/>
          </a:p>
        </p:txBody>
      </p:sp>
    </p:spTree>
    <p:extLst>
      <p:ext uri="{BB962C8B-B14F-4D97-AF65-F5344CB8AC3E}">
        <p14:creationId xmlns:p14="http://schemas.microsoft.com/office/powerpoint/2010/main" val="4169122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8591CAD-F0E7-4ED2-B2AA-7F4EE074BDCA}" type="datetimeFigureOut">
              <a:rPr lang="en-US" smtClean="0"/>
              <a:t>8/21/2015</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591CAD-F0E7-4ED2-B2AA-7F4EE074BDCA}" type="datetimeFigureOut">
              <a:rPr lang="en-US" smtClean="0"/>
              <a:t>8/21/2015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591CAD-F0E7-4ED2-B2AA-7F4EE074BDCA}" type="datetimeFigureOut">
              <a:rPr lang="en-US" smtClean="0"/>
              <a:t>8/21/2015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591CAD-F0E7-4ED2-B2AA-7F4EE074BDCA}" type="datetimeFigureOut">
              <a:rPr lang="en-US" smtClean="0"/>
              <a:t>8/21/2015</a:t>
            </a:fld>
            <a:endParaRPr lang="en-US"/>
          </a:p>
        </p:txBody>
      </p:sp>
      <p:sp>
        <p:nvSpPr>
          <p:cNvPr id="5" name="Footer Placeholder 4"/>
          <p:cNvSpPr>
            <a:spLocks noGrp="1"/>
          </p:cNvSpPr>
          <p:nvPr>
            <p:ph type="ftr" sz="quarter" idx="11"/>
          </p:nvPr>
        </p:nvSpPr>
        <p:spPr/>
        <p:txBody>
          <a:bodyPr/>
          <a:lstStyle/>
          <a:p>
            <a:endParaRPr lang="en-US"/>
          </a:p>
        </p:txBody>
      </p:sp>
      <p:pic>
        <p:nvPicPr>
          <p:cNvPr id="7" name="Picture 2" descr="D:\System\Desktop\Road safety\logo-g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74696"/>
          <a:stretch/>
        </p:blipFill>
        <p:spPr bwMode="auto">
          <a:xfrm>
            <a:off x="8532440" y="5632220"/>
            <a:ext cx="506867" cy="4031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591CAD-F0E7-4ED2-B2AA-7F4EE074BDCA}" type="datetimeFigureOut">
              <a:rPr lang="en-US" smtClean="0"/>
              <a:t>8/21/2015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591CAD-F0E7-4ED2-B2AA-7F4EE074BDCA}" type="datetimeFigureOut">
              <a:rPr lang="en-US" smtClean="0"/>
              <a:t>8/21/2015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591CAD-F0E7-4ED2-B2AA-7F4EE074BDCA}" type="datetimeFigureOut">
              <a:rPr lang="en-US" smtClean="0"/>
              <a:t>8/21/2015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591CAD-F0E7-4ED2-B2AA-7F4EE074BDCA}" type="datetimeFigureOut">
              <a:rPr lang="en-US" smtClean="0"/>
              <a:t>8/21/2015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91CAD-F0E7-4ED2-B2AA-7F4EE074BDCA}" type="datetimeFigureOut">
              <a:rPr lang="en-US" smtClean="0"/>
              <a:t>8/21/2015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591CAD-F0E7-4ED2-B2AA-7F4EE074BDCA}" type="datetimeFigureOut">
              <a:rPr lang="en-US" smtClean="0"/>
              <a:t>8/21/2015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8591CAD-F0E7-4ED2-B2AA-7F4EE074BDCA}" type="datetimeFigureOut">
              <a:rPr lang="en-US" smtClean="0"/>
              <a:t>8/21/2015</a:t>
            </a:fld>
            <a:endParaRPr lang="en-US"/>
          </a:p>
        </p:txBody>
      </p:sp>
      <p:sp>
        <p:nvSpPr>
          <p:cNvPr id="9" name="Slide Number Placeholder 8"/>
          <p:cNvSpPr>
            <a:spLocks noGrp="1"/>
          </p:cNvSpPr>
          <p:nvPr>
            <p:ph type="sldNum" sz="quarter" idx="11"/>
          </p:nvPr>
        </p:nvSpPr>
        <p:spPr>
          <a:xfrm>
            <a:off x="7308304" y="5490657"/>
            <a:ext cx="548640" cy="396240"/>
          </a:xfrm>
          <a:prstGeom prst="bracketPair">
            <a:avLst>
              <a:gd name="adj" fmla="val 17949"/>
            </a:avLst>
          </a:prstGeom>
        </p:spPr>
        <p:txBody>
          <a:bodyPr/>
          <a:lstStyle/>
          <a:p>
            <a:fld id="{4E18715A-DE25-43E5-ACD3-E18B2CA2A13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8591CAD-F0E7-4ED2-B2AA-7F4EE074BDCA}" type="datetimeFigureOut">
              <a:rPr lang="en-US" smtClean="0"/>
              <a:t>8/21/2015</a:t>
            </a:fld>
            <a:endParaRPr lang="en-US"/>
          </a:p>
        </p:txBody>
      </p:sp>
      <p:sp>
        <p:nvSpPr>
          <p:cNvPr id="9" name="Rectangle 4"/>
          <p:cNvSpPr>
            <a:spLocks noGrp="1" noChangeArrowheads="1"/>
          </p:cNvSpPr>
          <p:nvPr userDrawn="1"/>
        </p:nvSpPr>
        <p:spPr bwMode="auto">
          <a:xfrm>
            <a:off x="8529313" y="6211614"/>
            <a:ext cx="543574" cy="385738"/>
          </a:xfrm>
          <a:prstGeom prst="rect">
            <a:avLst/>
          </a:prstGeom>
          <a:noFill/>
          <a:ln w="9525">
            <a:noFill/>
            <a:miter lim="800000"/>
            <a:headEnd/>
            <a:tailEnd/>
          </a:ln>
          <a:effectLst/>
        </p:spPr>
        <p:txBody>
          <a:bodyPr anchor="ctr"/>
          <a:lstStyle/>
          <a:p>
            <a:pPr algn="r"/>
            <a:fld id="{FD0A4ABB-A3B6-48FE-AB51-636806569577}" type="slidenum">
              <a:rPr lang="en-US" sz="1000" b="0" smtClean="0">
                <a:solidFill>
                  <a:schemeClr val="bg1"/>
                </a:solidFill>
                <a:latin typeface="Sylfaen" pitchFamily="18" charset="0"/>
              </a:rPr>
              <a:pPr algn="r"/>
              <a:t>‹#›</a:t>
            </a:fld>
            <a:r>
              <a:rPr lang="ka-GE" sz="1000" b="0" dirty="0" smtClean="0">
                <a:solidFill>
                  <a:schemeClr val="bg1"/>
                </a:solidFill>
                <a:latin typeface="Sylfaen" pitchFamily="18" charset="0"/>
              </a:rPr>
              <a:t>/30</a:t>
            </a:r>
            <a:endParaRPr lang="en-US" sz="1000" b="0" dirty="0">
              <a:solidFill>
                <a:schemeClr val="bg1"/>
              </a:solidFill>
            </a:endParaRPr>
          </a:p>
        </p:txBody>
      </p:sp>
      <p:pic>
        <p:nvPicPr>
          <p:cNvPr id="10" name="Picture 2" descr="D:\System\Desktop\Road safety\logo-ge.png"/>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r="74696"/>
          <a:stretch/>
        </p:blipFill>
        <p:spPr bwMode="auto">
          <a:xfrm>
            <a:off x="8532440" y="5632220"/>
            <a:ext cx="506867" cy="403101"/>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2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29.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0"/>
            <a:ext cx="7543800" cy="781943"/>
          </a:xfrm>
        </p:spPr>
        <p:txBody>
          <a:bodyPr/>
          <a:lstStyle/>
          <a:p>
            <a:r>
              <a:rPr lang="ka-GE" sz="3600" b="1" dirty="0" smtClean="0"/>
              <a:t>მძღოლების</a:t>
            </a:r>
            <a:r>
              <a:rPr lang="en-US" sz="3600" b="1" dirty="0" smtClean="0"/>
              <a:t> </a:t>
            </a:r>
            <a:r>
              <a:rPr lang="ka-GE" sz="3600" b="1" dirty="0" smtClean="0"/>
              <a:t>კვლევა</a:t>
            </a:r>
            <a:endParaRPr lang="en-US" sz="3600" b="1" dirty="0"/>
          </a:p>
        </p:txBody>
      </p:sp>
      <p:sp>
        <p:nvSpPr>
          <p:cNvPr id="3" name="Subtitle 2"/>
          <p:cNvSpPr>
            <a:spLocks noGrp="1"/>
          </p:cNvSpPr>
          <p:nvPr>
            <p:ph type="subTitle" idx="1"/>
          </p:nvPr>
        </p:nvSpPr>
        <p:spPr>
          <a:xfrm>
            <a:off x="683568" y="2708920"/>
            <a:ext cx="4968552" cy="1066800"/>
          </a:xfrm>
        </p:spPr>
        <p:txBody>
          <a:bodyPr>
            <a:normAutofit fontScale="85000" lnSpcReduction="20000"/>
          </a:bodyPr>
          <a:lstStyle/>
          <a:p>
            <a:r>
              <a:rPr lang="ka-GE" dirty="0" smtClean="0"/>
              <a:t>მომზადებულია ორგანიზაცია „საქართველოს ალიანსი უსაფრთხო გზებისთვის“</a:t>
            </a:r>
          </a:p>
          <a:p>
            <a:endParaRPr lang="ka-GE" dirty="0"/>
          </a:p>
          <a:p>
            <a:r>
              <a:rPr lang="ka-GE" dirty="0" smtClean="0"/>
              <a:t>ივლისი, აგვისტო, 2015 წ</a:t>
            </a:r>
            <a:endParaRPr lang="en-US" dirty="0"/>
          </a:p>
        </p:txBody>
      </p:sp>
      <p:pic>
        <p:nvPicPr>
          <p:cNvPr id="1026" name="Picture 2" descr="D:\System\Desktop\Road safety\logo-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064" y="188640"/>
            <a:ext cx="3076575" cy="619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845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600" b="1" dirty="0" smtClean="0"/>
              <a:t>3. </a:t>
            </a:r>
            <a:r>
              <a:rPr lang="ka-GE" sz="3600" b="1" dirty="0" smtClean="0"/>
              <a:t>დასკვნები და რეკომენდაციები</a:t>
            </a:r>
            <a:endParaRPr lang="en-US" sz="3600" b="1" dirty="0"/>
          </a:p>
        </p:txBody>
      </p:sp>
    </p:spTree>
    <p:extLst>
      <p:ext uri="{BB962C8B-B14F-4D97-AF65-F5344CB8AC3E}">
        <p14:creationId xmlns:p14="http://schemas.microsoft.com/office/powerpoint/2010/main" val="1378250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65621"/>
            <a:ext cx="7992888" cy="5847755"/>
          </a:xfrm>
          <a:prstGeom prst="rect">
            <a:avLst/>
          </a:prstGeom>
          <a:noFill/>
        </p:spPr>
        <p:txBody>
          <a:bodyPr wrap="square" rtlCol="0">
            <a:spAutoFit/>
          </a:bodyPr>
          <a:lstStyle/>
          <a:p>
            <a:r>
              <a:rPr lang="ka-GE" sz="1100" dirty="0"/>
              <a:t>კვლევის თანახმად, მძროლების დიდი უმრავლესობა (76%) არ უთმობს ქვეითს გზას უშუქნიშნო ზებრა გადასასვლელზე.  თუმცა მძღოლებს არ სურთ იმის აღიარება, რომ ამგვარად იქცევიან. ამას მოწმობს ის ფაქტი, რომ მძღოლების ქცევაზე დაკვირვების და მძღოლების აზრის კვლევის შედეგები ერთმანეთისგან რადიკალურად განსხვავებულია. მძღოლები ერთმნიშვნელოვნად აცხადებენ, რომ გზას ყოველთვის /  ხშირ შემთხვევაში უთმობენ ქვეითს, თუმცა მძღოლების ქცევა საწინააღმდეგო სურათს აჩვენებს</a:t>
            </a:r>
            <a:r>
              <a:rPr lang="ka-GE" sz="1100" dirty="0" smtClean="0"/>
              <a:t>.</a:t>
            </a:r>
          </a:p>
          <a:p>
            <a:endParaRPr lang="en-US" sz="1100" dirty="0"/>
          </a:p>
          <a:p>
            <a:r>
              <a:rPr lang="ka-GE" sz="1100" dirty="0"/>
              <a:t>უშუქნიშნო ზებრა გადასასვლელზე ქვეითისთვის გზის არდათმობა ძირითადად 1. ლიბერალურ კანონს და 2. ცნობიერების დაბალ დონეს უკავშირდება: </a:t>
            </a:r>
            <a:endParaRPr lang="ka-GE" sz="1100" dirty="0" smtClean="0"/>
          </a:p>
          <a:p>
            <a:endParaRPr lang="en-US" sz="1100" dirty="0"/>
          </a:p>
          <a:p>
            <a:pPr marL="228600" lvl="0" indent="-228600">
              <a:buAutoNum type="arabicPeriod"/>
            </a:pPr>
            <a:r>
              <a:rPr lang="ka-GE" sz="1100" b="1" dirty="0" smtClean="0"/>
              <a:t>ცნობიერების დონე</a:t>
            </a:r>
          </a:p>
          <a:p>
            <a:pPr marL="228600" lvl="0" indent="-228600">
              <a:buAutoNum type="arabicPeriod"/>
            </a:pPr>
            <a:endParaRPr lang="en-US" sz="1100" dirty="0"/>
          </a:p>
          <a:p>
            <a:r>
              <a:rPr lang="ka-GE" sz="1100" dirty="0"/>
              <a:t>მძღოლები აცხადებენ, რომ ქვეითისთვის გზის დათმობის შემთხვევაში შესაძლოა მათ უკან მომავალი ავტომობილი დაეჯახოთ, ან უბრალოდ უკან მომავალი მძღოლების რისხვა დაიმსახურონ. ამასთან, მძღოლების ნაწილის განცხადებით, თავად ქვეითებისთვისაც უჩვეულოა ავტომობილის მიერ მისთვის გზის დათმობა. ამასთან, მძღოლები გამოთქვამენ ქვეითებისთვის გზის დათმობის მაღალ მზაობას  იმ შემთხვევაში, თუ სოციუმის სხვა წევრებიც ასე მოიქცევიან (საშ. 8,03 ქულა 10 ქულიან სკალაზე), და წინ მიმავალი მძღოლის მიერ ქვეითისთვის გზის დათმობის შემთხვევაში არ გაღიზიანდებიან (8,0). </a:t>
            </a:r>
            <a:endParaRPr lang="en-US" sz="1100" dirty="0"/>
          </a:p>
          <a:p>
            <a:pPr lvl="2"/>
            <a:r>
              <a:rPr lang="ka-GE" sz="1100" dirty="0"/>
              <a:t>შესაბამისად, რეკომდენდებულია აქტიური საკომუნიკაციო კამპანიის დაგეგმვა, რომელიც მიზნად დაისახავს საზოგადოების ცნობიერების ამაღლებას. ასევე უნდა მოხდეს მძღოლებში ქვეითისთვის გზის დათმობის მიმართ არსებული ნეგატიური განწყობის განეიტრალება და წესების დამცველი მძღოლის პოზიტიური ხატის ფორმირება.</a:t>
            </a:r>
            <a:endParaRPr lang="en-US" sz="1100" dirty="0"/>
          </a:p>
          <a:p>
            <a:pPr lvl="0"/>
            <a:endParaRPr lang="ka-GE" sz="1100" b="1" dirty="0" smtClean="0"/>
          </a:p>
          <a:p>
            <a:pPr lvl="0"/>
            <a:r>
              <a:rPr lang="ka-GE" sz="1100" b="1" dirty="0" smtClean="0"/>
              <a:t>2. ლიბერალური კანონი</a:t>
            </a:r>
          </a:p>
          <a:p>
            <a:pPr lvl="0"/>
            <a:endParaRPr lang="en-US" sz="1100" dirty="0"/>
          </a:p>
          <a:p>
            <a:r>
              <a:rPr lang="ka-GE" sz="1100" dirty="0"/>
              <a:t>ცნობიერების დონესთან ერთად, მძღოლები არ უთმობენ ქვეითებს გზას სავარაუდოდ ლიბერალური კანონის და აღსრულების დაბალი მაჩვენებლის გამო. ამგვარი დასკვნის გაკეთების საშუალებას იძლევა ის ფაქტი, რომ მძღოლები მაღალი ქულებით აფასებენ ზებრა გადასასვლელზე ქვეითებისთვის გზის დათმობის ალბათობას, იმ შემთხვევაში თუ პატრული ყოველთვის დააჯარიმებს მძღოლებს, რომლებიც არღვევენ მოძრაობის წესებს (8,68), და თუ დაწესდება წესის დარღვევაზე დიდი ჯარიმა (8.64</a:t>
            </a:r>
            <a:r>
              <a:rPr lang="ka-GE" sz="1100" dirty="0" smtClean="0"/>
              <a:t>).</a:t>
            </a:r>
          </a:p>
          <a:p>
            <a:endParaRPr lang="en-US" sz="1100" dirty="0"/>
          </a:p>
          <a:p>
            <a:pPr lvl="1"/>
            <a:r>
              <a:rPr lang="ka-GE" sz="1100" dirty="0"/>
              <a:t>შესაბამისად, რეკომენდებულია მოხდეს კანონის გამკაცრების და მისი ინტენსიური აღსრულების საკითხის განხილვა. </a:t>
            </a:r>
            <a:endParaRPr lang="ka-GE" sz="1100" dirty="0" smtClean="0"/>
          </a:p>
          <a:p>
            <a:pPr lvl="1"/>
            <a:endParaRPr lang="ka-GE" sz="1100" dirty="0"/>
          </a:p>
          <a:p>
            <a:pPr lvl="1"/>
            <a:endParaRPr lang="en-US" sz="1100" dirty="0"/>
          </a:p>
        </p:txBody>
      </p:sp>
      <p:sp>
        <p:nvSpPr>
          <p:cNvPr id="4" name="Title 1"/>
          <p:cNvSpPr>
            <a:spLocks noGrp="1"/>
          </p:cNvSpPr>
          <p:nvPr>
            <p:ph type="title"/>
          </p:nvPr>
        </p:nvSpPr>
        <p:spPr>
          <a:xfrm>
            <a:off x="552400" y="260648"/>
            <a:ext cx="7620000" cy="562074"/>
          </a:xfrm>
          <a:noFill/>
        </p:spPr>
        <p:txBody>
          <a:bodyPr/>
          <a:lstStyle/>
          <a:p>
            <a:r>
              <a:rPr lang="ka-GE" sz="1800" b="1" dirty="0" smtClean="0"/>
              <a:t>დასკვნები და რეკომენდაციები | </a:t>
            </a:r>
            <a:r>
              <a:rPr lang="ka-GE" sz="1800" b="1" dirty="0"/>
              <a:t>1</a:t>
            </a:r>
            <a:endParaRPr lang="en-US" sz="1800" b="1" dirty="0"/>
          </a:p>
        </p:txBody>
      </p:sp>
    </p:spTree>
    <p:extLst>
      <p:ext uri="{BB962C8B-B14F-4D97-AF65-F5344CB8AC3E}">
        <p14:creationId xmlns:p14="http://schemas.microsoft.com/office/powerpoint/2010/main" val="944041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20041"/>
            <a:ext cx="7992888" cy="4154984"/>
          </a:xfrm>
          <a:prstGeom prst="rect">
            <a:avLst/>
          </a:prstGeom>
          <a:noFill/>
        </p:spPr>
        <p:txBody>
          <a:bodyPr wrap="square" rtlCol="0">
            <a:spAutoFit/>
          </a:bodyPr>
          <a:lstStyle/>
          <a:p>
            <a:r>
              <a:rPr lang="ka-GE" sz="1100" dirty="0" smtClean="0"/>
              <a:t>როგორც </a:t>
            </a:r>
            <a:r>
              <a:rPr lang="ka-GE" sz="1100" dirty="0"/>
              <a:t>ზემოთ აღინიშნა, უშუქნიშნო ზებრა გადასასვლელზე ქვეითებისთვის გზის დათმობის მაჩვენებელი დაბალია და მხოლოდ 24%-ს შეადგენს. აღნიშნული ქცევა განსაკუთრებით დაბალია არამსუბუქი ავტომობილების მძღოლებში (მინიავტობუსი, ავტობუსი, სატვირთო და სხვ), მსგავსი კატეგორიის ავტომობილების მძღოლების მხოლოდ ერთმა მეათედმა (11%) დაუთმო გზა ქვეითს, როდესაც ამგვარი ქცევა სედანისა და ჯიპის მძღოლების ერთმა მეოთხედმა განახორციელა (25-27</a:t>
            </a:r>
            <a:r>
              <a:rPr lang="ka-GE" sz="1100" dirty="0" smtClean="0"/>
              <a:t>%)</a:t>
            </a:r>
          </a:p>
          <a:p>
            <a:endParaRPr lang="en-US" sz="1100" dirty="0"/>
          </a:p>
          <a:p>
            <a:pPr lvl="2"/>
            <a:r>
              <a:rPr lang="ka-GE" sz="1100" dirty="0"/>
              <a:t>იმის გათვალისწინებით, რომ არამსუბუქი ავტომობილები ძირითადად სხვადასხვა ტიპის ორგანიზაციების საკუთრებაშია, სასურველია ზებრა გადასასვლელზე გზის დათმობის სტიმულირების კამპანიის ფარგლებში განსაკუთრებული აქცენტი გაკეთდეს სწორედ კორპორატიულ ავტომობილებზე (მაგ: სამარშუტო ტაქსებზე, ტაქსებზე, სამარშუტო ავტობუსებზე და სხვ). ამასთან, სასურველია მოხდეს კორპორატიული ავტომობილების მფლობელი ორგანიზაციების დაინტერესება და მათი სხვადასხვა ფორმით ჩართვა აღნიშნულ კამპანიაში.</a:t>
            </a:r>
            <a:endParaRPr lang="en-US" sz="1100" dirty="0"/>
          </a:p>
          <a:p>
            <a:endParaRPr lang="ka-GE" sz="1100" dirty="0"/>
          </a:p>
          <a:p>
            <a:r>
              <a:rPr lang="ka-GE" sz="1100" dirty="0" smtClean="0"/>
              <a:t>კვლევის </a:t>
            </a:r>
            <a:r>
              <a:rPr lang="ka-GE" sz="1100" dirty="0"/>
              <a:t>თანახმად გამოიკვეთა, რომ თბილისელი მძღოლები არღვევენ არა მხოლოდ ზებრა გადასასვლელზე მოძრაობის, არამედ სხვა წესებსაც. მძღოლების ნახევარზე მეტმა (58%) აღიარა, რომ იშვიათ შემთხვევებში არღვევს საგზაო მოძრაობის წესებს, ამასთან იშვიათად მაინც დაჰყავს ავტომობილი სიჩქარის გადაჭარბებით 60%-ს. აღნიშნულ მაჩვენებელთან შედარებით გაცილებით დაბალია სიჩქარის გადაჭარბებაზე მძღოლების დაჯარიმების გამოცდილება (28%). საგულისხმოა ისიც, რომ მძღოლების 27%-მა არ იცის რამდენს შეადგენს სიჩქარის გადაჭარბებაზე დაწესებული ჯარიმა, 10%-ს კი აღნიშნული ჯარიმის ოდენობა არსებულზე ნაკლები ჰგონია. </a:t>
            </a:r>
            <a:endParaRPr lang="ka-GE" sz="1100" dirty="0" smtClean="0"/>
          </a:p>
          <a:p>
            <a:endParaRPr lang="en-US" sz="1100" dirty="0"/>
          </a:p>
          <a:p>
            <a:pPr lvl="2"/>
            <a:r>
              <a:rPr lang="ka-GE" sz="1100" dirty="0"/>
              <a:t>შესაბამისად, რეკომენდებულია ამ თვალსაზრისითაც მოხდეს მძღოლების ცნობიერების დონის ამაღლება. ასევე არსებული ჯარიმის ოდენობის შესახებ მძღოლების უფრო მეტად ინფორმირება. ამასთან, სასურველია მოხდეს სიჩქარის გადაჭარბებაზე მძღოლების უფრო ინტენსიური დაჯარიმება, რათა გაიზარდოს მძღოლებში დაჯარიმების სულ მცირე ერთჯერადი გამოცდილება</a:t>
            </a:r>
            <a:r>
              <a:rPr lang="ka-GE" sz="1100" dirty="0" smtClean="0"/>
              <a:t>.</a:t>
            </a:r>
          </a:p>
        </p:txBody>
      </p:sp>
      <p:sp>
        <p:nvSpPr>
          <p:cNvPr id="4" name="Title 1"/>
          <p:cNvSpPr>
            <a:spLocks noGrp="1"/>
          </p:cNvSpPr>
          <p:nvPr>
            <p:ph type="title"/>
          </p:nvPr>
        </p:nvSpPr>
        <p:spPr>
          <a:xfrm>
            <a:off x="552400" y="260648"/>
            <a:ext cx="7620000" cy="562074"/>
          </a:xfrm>
          <a:noFill/>
        </p:spPr>
        <p:txBody>
          <a:bodyPr/>
          <a:lstStyle/>
          <a:p>
            <a:r>
              <a:rPr lang="ka-GE" sz="1800" b="1" dirty="0" smtClean="0"/>
              <a:t>დასკვნები და რეკომენდაციები | </a:t>
            </a:r>
            <a:r>
              <a:rPr lang="ka-GE" sz="1800" b="1" dirty="0" smtClean="0"/>
              <a:t>2</a:t>
            </a:r>
            <a:endParaRPr lang="en-US" sz="1800" b="1" dirty="0"/>
          </a:p>
        </p:txBody>
      </p:sp>
    </p:spTree>
    <p:extLst>
      <p:ext uri="{BB962C8B-B14F-4D97-AF65-F5344CB8AC3E}">
        <p14:creationId xmlns:p14="http://schemas.microsoft.com/office/powerpoint/2010/main" val="2579340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20041"/>
            <a:ext cx="7992888" cy="5339923"/>
          </a:xfrm>
          <a:prstGeom prst="rect">
            <a:avLst/>
          </a:prstGeom>
          <a:noFill/>
        </p:spPr>
        <p:txBody>
          <a:bodyPr wrap="square" rtlCol="0">
            <a:spAutoFit/>
          </a:bodyPr>
          <a:lstStyle/>
          <a:p>
            <a:r>
              <a:rPr lang="ka-GE" sz="1100" dirty="0" smtClean="0"/>
              <a:t>კვლევის </a:t>
            </a:r>
            <a:r>
              <a:rPr lang="ka-GE" sz="1100" dirty="0"/>
              <a:t>თანახმად გამოიკვეთა ასევე არასწორი პარკირების პრობლემაც, რაც ძირითადად პარკირების ადგილების ნაკლებობას უკავშირდება - ხუთიდან ორი (39%) მძღოლი აღიარებს, რომ ბოლო 1 წლის გათვალისწინებით, აჩერებს ხოლმე ავტომობილს ფეხით მოსიარულეთა სავალ ნაწილზე ე.წ. “ტროტუარზე”, სადაც არ არის დახაზული პარკინგისთვის გამოყოფილი ადგილები და ამგვარ ქცევას ძირითადად პარკირების ადგილების ნაკლებობით / არაარსებობით ხსნის.  არასწორი პარკირების მიზეზს ინფორმაციის ნაკლებობაც წარმოადგენს - დამრღვევი მძღოლების 25% აცხადებს, რომ ტროტუარზე აჩერებს ავტომობილს, რადგან კანონი არ კრძალავს ამგვარ ქცევას</a:t>
            </a:r>
            <a:r>
              <a:rPr lang="ka-GE" sz="1100" dirty="0" smtClean="0"/>
              <a:t>.</a:t>
            </a:r>
          </a:p>
          <a:p>
            <a:endParaRPr lang="en-US" sz="1100" dirty="0"/>
          </a:p>
          <a:p>
            <a:pPr lvl="2"/>
            <a:r>
              <a:rPr lang="ka-GE" sz="1100" dirty="0"/>
              <a:t>შესაბამისად, რეკომენდებულია ერთის მხრივ მძღოლების უფრო მეტად ინფორმირება კანონის და პარკირების წესების შესახებ, ხოლო მეორე მხრივ, ქალაქში პარკირების ადგილების დამატება</a:t>
            </a:r>
            <a:r>
              <a:rPr lang="ka-GE" sz="1100" dirty="0" smtClean="0"/>
              <a:t>.</a:t>
            </a:r>
          </a:p>
          <a:p>
            <a:pPr lvl="2"/>
            <a:endParaRPr lang="en-US" sz="1100" dirty="0"/>
          </a:p>
          <a:p>
            <a:r>
              <a:rPr lang="ka-GE" sz="1100" dirty="0"/>
              <a:t> კვლევის ფარგლებში მძღოლებმა გამოთქვეს საზ. ტრანსპორტით სარგებლობის მზაობა, იმ შემთხვევაში თუ დაემატება ახალი მარშუტები (8.60) და მანქანები, შესაბამისად, მგზავრი შეძლებს მისთვის სასურველ ნებისმიერ ადგილას ხანგრძლივი ლოდინის გარეშე კომფორტულად (არ იქნება გადაჭედილი) მისვლას (8,29). ამასთან, მძღოლებისთვის მნიშვნელოვანი აღმოჩნდა საზ. ტრანსპორტში ჰიგიენური ნორმების დაცულობა (8,34). საგულისხმოა ისიც, რომ მძღოლები ყურადღებას ამახვილებენ საზ.ტრანსპორტის უსაფრთხოებაზეც -  ისინი გამოთქვამენ საზ. ტრანსპორტით სარგებლობის მზაობას იმ შემთხვევაში, თუ ტრანსპორტის მძღოლები არ იმოძრავებენ საგზაო მოძრაობის წესების დარღვევით (8.11).</a:t>
            </a:r>
            <a:endParaRPr lang="en-US" sz="1100" dirty="0"/>
          </a:p>
          <a:p>
            <a:r>
              <a:rPr lang="ka-GE" sz="1100" dirty="0"/>
              <a:t> </a:t>
            </a:r>
            <a:endParaRPr lang="en-US" sz="1100" dirty="0"/>
          </a:p>
          <a:p>
            <a:pPr lvl="2"/>
            <a:r>
              <a:rPr lang="ka-GE" sz="1100" dirty="0"/>
              <a:t>ყოველივე ზემოთქმულიდა გამომდინარე, რეკომენდებულია საზ. ტრანსპორტის მარშუტების და ავტომობილების დამატების საკითხის განხილვა. ამასთან, უნდა მოხდეს მგზავრის უსაფრთხოების გარანტიების დაცვის მიზნით, საზ. ტრანსპორტის მძღოლების და მათ მიერ საგზაო მოძრაობის წესების დაცვის მკაცრი კონტროლი.  </a:t>
            </a:r>
            <a:endParaRPr lang="en-US" sz="1100" dirty="0"/>
          </a:p>
          <a:p>
            <a:r>
              <a:rPr lang="ka-GE" sz="1100" dirty="0"/>
              <a:t> </a:t>
            </a:r>
            <a:endParaRPr lang="en-US" sz="1100" dirty="0"/>
          </a:p>
          <a:p>
            <a:r>
              <a:rPr lang="ka-GE" sz="1100" dirty="0"/>
              <a:t>როგორც კვლევამ აჩვენა, მძღოლებში საკმაოდ დაბალია საგზაო უსაფრთხოების თემაზე ინფორმაციის მიღების მაჩვენებელი- ბოლო 3 წლის მანძილზე მძღოლების მხოლოდ 36% უნახავს / მოუსმენია /  წაუკითხავს რაიმე საგზაო უსაფრთხოების თემაზე. </a:t>
            </a:r>
            <a:endParaRPr lang="ka-GE" sz="1100" dirty="0" smtClean="0"/>
          </a:p>
          <a:p>
            <a:endParaRPr lang="en-US" sz="1100" dirty="0"/>
          </a:p>
          <a:p>
            <a:pPr lvl="2"/>
            <a:r>
              <a:rPr lang="ka-GE" sz="1100" dirty="0"/>
              <a:t>შესაბამისად, რეკომენდებულია აღნიშნულ საკითხებზე მომუშავე ორგანიზაციების უფრო მეტად გააქტიურება სამიზნე სეგმენტთან კომუნიაციის კუთხით.</a:t>
            </a:r>
            <a:endParaRPr lang="en-US" sz="1100" dirty="0"/>
          </a:p>
          <a:p>
            <a:r>
              <a:rPr lang="ka-GE" sz="1100" dirty="0"/>
              <a:t> </a:t>
            </a:r>
            <a:endParaRPr lang="en-US" sz="1100" dirty="0"/>
          </a:p>
          <a:p>
            <a:endParaRPr lang="en-US" sz="1100" dirty="0"/>
          </a:p>
          <a:p>
            <a:pPr marL="171450" indent="-171450" algn="just">
              <a:buBlip>
                <a:blip r:embed="rId3"/>
              </a:buBlip>
            </a:pPr>
            <a:endParaRPr lang="en-US" sz="1100" dirty="0"/>
          </a:p>
        </p:txBody>
      </p:sp>
      <p:sp>
        <p:nvSpPr>
          <p:cNvPr id="4" name="Title 1"/>
          <p:cNvSpPr>
            <a:spLocks noGrp="1"/>
          </p:cNvSpPr>
          <p:nvPr>
            <p:ph type="title"/>
          </p:nvPr>
        </p:nvSpPr>
        <p:spPr>
          <a:xfrm>
            <a:off x="552400" y="260648"/>
            <a:ext cx="7620000" cy="562074"/>
          </a:xfrm>
          <a:noFill/>
        </p:spPr>
        <p:txBody>
          <a:bodyPr/>
          <a:lstStyle/>
          <a:p>
            <a:r>
              <a:rPr lang="ka-GE" sz="1800" b="1" dirty="0" smtClean="0"/>
              <a:t>დასკვნები და რეკომენდაციები | </a:t>
            </a:r>
            <a:r>
              <a:rPr lang="ka-GE" sz="1800" b="1" dirty="0" smtClean="0"/>
              <a:t>3</a:t>
            </a:r>
            <a:endParaRPr lang="en-US" sz="1800" b="1" dirty="0"/>
          </a:p>
        </p:txBody>
      </p:sp>
    </p:spTree>
    <p:extLst>
      <p:ext uri="{BB962C8B-B14F-4D97-AF65-F5344CB8AC3E}">
        <p14:creationId xmlns:p14="http://schemas.microsoft.com/office/powerpoint/2010/main" val="3035164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600" b="1" dirty="0"/>
              <a:t>4</a:t>
            </a:r>
            <a:r>
              <a:rPr lang="ka-GE" sz="3600" b="1" dirty="0" smtClean="0"/>
              <a:t>. </a:t>
            </a:r>
            <a:r>
              <a:rPr lang="ka-GE" sz="3600" b="1" dirty="0" smtClean="0"/>
              <a:t>კვლევის შედეგები</a:t>
            </a:r>
            <a:endParaRPr lang="en-US" sz="3600" b="1" dirty="0"/>
          </a:p>
        </p:txBody>
      </p:sp>
    </p:spTree>
    <p:extLst>
      <p:ext uri="{BB962C8B-B14F-4D97-AF65-F5344CB8AC3E}">
        <p14:creationId xmlns:p14="http://schemas.microsoft.com/office/powerpoint/2010/main" val="32282524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600" b="1" dirty="0" smtClean="0"/>
              <a:t>4.1</a:t>
            </a:r>
            <a:r>
              <a:rPr lang="ka-GE" sz="3600" b="1" dirty="0" smtClean="0"/>
              <a:t>. მძღოლების ქცევაზე </a:t>
            </a:r>
            <a:r>
              <a:rPr lang="ka-GE" sz="3600" b="1" dirty="0"/>
              <a:t>დაკვირვება</a:t>
            </a:r>
            <a:endParaRPr lang="en-US" sz="3600" b="1" dirty="0"/>
          </a:p>
        </p:txBody>
      </p:sp>
    </p:spTree>
    <p:extLst>
      <p:ext uri="{BB962C8B-B14F-4D97-AF65-F5344CB8AC3E}">
        <p14:creationId xmlns:p14="http://schemas.microsoft.com/office/powerpoint/2010/main" val="446984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3615946154"/>
              </p:ext>
            </p:extLst>
          </p:nvPr>
        </p:nvGraphicFramePr>
        <p:xfrm>
          <a:off x="172125" y="1394386"/>
          <a:ext cx="8892480" cy="386433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52400" y="260648"/>
            <a:ext cx="7620000" cy="562074"/>
          </a:xfrm>
          <a:noFill/>
        </p:spPr>
        <p:txBody>
          <a:bodyPr/>
          <a:lstStyle/>
          <a:p>
            <a:r>
              <a:rPr lang="ka-GE" sz="1800" b="1" dirty="0" smtClean="0"/>
              <a:t>მძღოლების მიერ მოძრაობის წესების დაცვის მაჩვენებელი | სქესის მიხედვით</a:t>
            </a:r>
            <a:endParaRPr lang="en-US" sz="1800" b="1" dirty="0"/>
          </a:p>
        </p:txBody>
      </p:sp>
      <p:sp>
        <p:nvSpPr>
          <p:cNvPr id="7" name="Rectangle 6"/>
          <p:cNvSpPr/>
          <p:nvPr/>
        </p:nvSpPr>
        <p:spPr>
          <a:xfrm>
            <a:off x="6028488" y="2147263"/>
            <a:ext cx="1561646" cy="307777"/>
          </a:xfrm>
          <a:prstGeom prst="rect">
            <a:avLst/>
          </a:prstGeom>
        </p:spPr>
        <p:txBody>
          <a:bodyPr wrap="none">
            <a:spAutoFit/>
          </a:bodyPr>
          <a:lstStyle/>
          <a:p>
            <a:pPr lvl="0"/>
            <a:r>
              <a:rPr lang="ka-GE" sz="1400" b="1" dirty="0" smtClean="0">
                <a:solidFill>
                  <a:prstClr val="black"/>
                </a:solidFill>
                <a:latin typeface="Sylfaen" pitchFamily="18" charset="0"/>
              </a:rPr>
              <a:t>ჯამური სურათი</a:t>
            </a:r>
            <a:endParaRPr lang="en-US" sz="1400" dirty="0">
              <a:solidFill>
                <a:prstClr val="black"/>
              </a:solidFill>
              <a:latin typeface="Sylfaen" pitchFamily="18" charset="0"/>
            </a:endParaRPr>
          </a:p>
        </p:txBody>
      </p:sp>
      <p:sp>
        <p:nvSpPr>
          <p:cNvPr id="9" name="Rectangle 8"/>
          <p:cNvSpPr/>
          <p:nvPr/>
        </p:nvSpPr>
        <p:spPr>
          <a:xfrm>
            <a:off x="3996498" y="2132856"/>
            <a:ext cx="1296144" cy="307777"/>
          </a:xfrm>
          <a:prstGeom prst="rect">
            <a:avLst/>
          </a:prstGeom>
          <a:noFill/>
        </p:spPr>
        <p:txBody>
          <a:bodyPr wrap="square">
            <a:spAutoFit/>
          </a:bodyPr>
          <a:lstStyle/>
          <a:p>
            <a:pPr lvl="0" algn="ctr"/>
            <a:r>
              <a:rPr lang="ka-GE" sz="1400" b="1" dirty="0" smtClean="0">
                <a:solidFill>
                  <a:prstClr val="black"/>
                </a:solidFill>
                <a:latin typeface="Sylfaen" pitchFamily="18" charset="0"/>
              </a:rPr>
              <a:t>კაცი</a:t>
            </a:r>
            <a:endParaRPr lang="en-US" sz="1400" dirty="0">
              <a:solidFill>
                <a:prstClr val="black"/>
              </a:solidFill>
              <a:latin typeface="Sylfaen" pitchFamily="18" charset="0"/>
            </a:endParaRPr>
          </a:p>
        </p:txBody>
      </p:sp>
      <p:sp>
        <p:nvSpPr>
          <p:cNvPr id="13" name="Rounded Rectangle 12"/>
          <p:cNvSpPr/>
          <p:nvPr/>
        </p:nvSpPr>
        <p:spPr>
          <a:xfrm>
            <a:off x="5498172" y="4449446"/>
            <a:ext cx="504056" cy="32960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131206" y="2132856"/>
            <a:ext cx="615874" cy="307777"/>
          </a:xfrm>
          <a:prstGeom prst="rect">
            <a:avLst/>
          </a:prstGeom>
          <a:noFill/>
        </p:spPr>
        <p:txBody>
          <a:bodyPr wrap="none">
            <a:spAutoFit/>
          </a:bodyPr>
          <a:lstStyle/>
          <a:p>
            <a:pPr lvl="0" algn="ctr"/>
            <a:r>
              <a:rPr lang="ka-GE" sz="1400" b="1" dirty="0" smtClean="0">
                <a:solidFill>
                  <a:prstClr val="black"/>
                </a:solidFill>
                <a:latin typeface="Sylfaen" pitchFamily="18" charset="0"/>
              </a:rPr>
              <a:t>ქალი</a:t>
            </a:r>
            <a:endParaRPr lang="en-US" sz="1400" dirty="0">
              <a:solidFill>
                <a:prstClr val="black"/>
              </a:solidFill>
              <a:latin typeface="Sylfaen" pitchFamily="18" charset="0"/>
            </a:endParaRPr>
          </a:p>
        </p:txBody>
      </p:sp>
      <p:sp>
        <p:nvSpPr>
          <p:cNvPr id="3" name="Rounded Rectangle 2"/>
          <p:cNvSpPr/>
          <p:nvPr/>
        </p:nvSpPr>
        <p:spPr>
          <a:xfrm>
            <a:off x="395537" y="2060848"/>
            <a:ext cx="1224136" cy="434441"/>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200" b="1" dirty="0" smtClean="0">
                <a:solidFill>
                  <a:schemeClr val="tx1"/>
                </a:solidFill>
              </a:rPr>
              <a:t>დაუთმო გზა ქვეითს</a:t>
            </a:r>
            <a:endParaRPr lang="en-US" sz="1200" b="1" dirty="0">
              <a:solidFill>
                <a:schemeClr val="tx1"/>
              </a:solidFill>
            </a:endParaRPr>
          </a:p>
        </p:txBody>
      </p:sp>
      <p:sp>
        <p:nvSpPr>
          <p:cNvPr id="6" name="Right Arrow 5"/>
          <p:cNvSpPr/>
          <p:nvPr/>
        </p:nvSpPr>
        <p:spPr>
          <a:xfrm>
            <a:off x="1619673" y="2166391"/>
            <a:ext cx="216022" cy="2424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267744" y="5215248"/>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789</a:t>
            </a:r>
            <a:endParaRPr lang="en-US" sz="1400" dirty="0">
              <a:solidFill>
                <a:schemeClr val="tx1"/>
              </a:solidFill>
            </a:endParaRPr>
          </a:p>
        </p:txBody>
      </p:sp>
      <p:sp>
        <p:nvSpPr>
          <p:cNvPr id="19" name="Rectangle 18"/>
          <p:cNvSpPr/>
          <p:nvPr/>
        </p:nvSpPr>
        <p:spPr>
          <a:xfrm>
            <a:off x="4427984" y="5204232"/>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6 654</a:t>
            </a:r>
            <a:endParaRPr lang="en-US" sz="1400" dirty="0">
              <a:solidFill>
                <a:schemeClr val="tx1"/>
              </a:solidFill>
            </a:endParaRPr>
          </a:p>
        </p:txBody>
      </p:sp>
      <p:sp>
        <p:nvSpPr>
          <p:cNvPr id="25" name="Rectangle 24"/>
          <p:cNvSpPr/>
          <p:nvPr/>
        </p:nvSpPr>
        <p:spPr>
          <a:xfrm>
            <a:off x="6588224" y="5229200"/>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7 443</a:t>
            </a:r>
            <a:endParaRPr lang="en-US" sz="1400" dirty="0">
              <a:solidFill>
                <a:schemeClr val="tx1"/>
              </a:solidFill>
            </a:endParaRPr>
          </a:p>
        </p:txBody>
      </p:sp>
      <p:pic>
        <p:nvPicPr>
          <p:cNvPr id="18" name="Picture 2" descr="D:\System\Desktop\img-thing (3).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564" t="14566" r="54560" b="13239"/>
          <a:stretch/>
        </p:blipFill>
        <p:spPr bwMode="auto">
          <a:xfrm>
            <a:off x="2747080" y="1699661"/>
            <a:ext cx="406743" cy="755379"/>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D:\System\Desktop\img-thing (3).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5842" t="9696" r="7047" b="12082"/>
          <a:stretch/>
        </p:blipFill>
        <p:spPr bwMode="auto">
          <a:xfrm>
            <a:off x="4886198" y="1680481"/>
            <a:ext cx="385424" cy="812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04087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1686721889"/>
              </p:ext>
            </p:extLst>
          </p:nvPr>
        </p:nvGraphicFramePr>
        <p:xfrm>
          <a:off x="172125" y="1394386"/>
          <a:ext cx="8892480" cy="491493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52400" y="260648"/>
            <a:ext cx="7620000" cy="562074"/>
          </a:xfrm>
          <a:noFill/>
        </p:spPr>
        <p:txBody>
          <a:bodyPr/>
          <a:lstStyle/>
          <a:p>
            <a:r>
              <a:rPr lang="ka-GE" sz="1800" b="1" dirty="0" smtClean="0"/>
              <a:t>მძღოლების მიერ მოძრაობის წესების დაცვის მაჩვენებელი | ასაკის მიხედვით</a:t>
            </a:r>
            <a:endParaRPr lang="en-US" sz="1800" b="1" dirty="0"/>
          </a:p>
        </p:txBody>
      </p:sp>
      <p:sp>
        <p:nvSpPr>
          <p:cNvPr id="3" name="Rounded Rectangle 2"/>
          <p:cNvSpPr/>
          <p:nvPr/>
        </p:nvSpPr>
        <p:spPr>
          <a:xfrm>
            <a:off x="287524" y="984352"/>
            <a:ext cx="1692188" cy="406923"/>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200" b="1" dirty="0" smtClean="0">
                <a:solidFill>
                  <a:schemeClr val="tx1"/>
                </a:solidFill>
              </a:rPr>
              <a:t>დაუთმო გზა ქვეითს</a:t>
            </a:r>
            <a:endParaRPr lang="en-US" sz="1200" b="1" dirty="0">
              <a:solidFill>
                <a:schemeClr val="tx1"/>
              </a:solidFill>
            </a:endParaRPr>
          </a:p>
        </p:txBody>
      </p:sp>
      <p:sp>
        <p:nvSpPr>
          <p:cNvPr id="6" name="Right Arrow 5"/>
          <p:cNvSpPr/>
          <p:nvPr/>
        </p:nvSpPr>
        <p:spPr>
          <a:xfrm rot="5400000">
            <a:off x="809581" y="1367249"/>
            <a:ext cx="180021" cy="2280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miley Face 12"/>
          <p:cNvSpPr/>
          <p:nvPr/>
        </p:nvSpPr>
        <p:spPr>
          <a:xfrm>
            <a:off x="3245982" y="5064400"/>
            <a:ext cx="396044" cy="164800"/>
          </a:xfrm>
          <a:prstGeom prst="smileyFace">
            <a:avLst>
              <a:gd name="adj" fmla="val -465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miley Face 17"/>
          <p:cNvSpPr/>
          <p:nvPr/>
        </p:nvSpPr>
        <p:spPr>
          <a:xfrm>
            <a:off x="3245982" y="5279433"/>
            <a:ext cx="396044" cy="164800"/>
          </a:xfrm>
          <a:prstGeom prst="smileyFace">
            <a:avLst>
              <a:gd name="adj" fmla="val -4653"/>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miley Face 20"/>
          <p:cNvSpPr/>
          <p:nvPr/>
        </p:nvSpPr>
        <p:spPr>
          <a:xfrm>
            <a:off x="3275856" y="4655480"/>
            <a:ext cx="366170" cy="215033"/>
          </a:xfrm>
          <a:prstGeom prst="smileyFace">
            <a:avLst>
              <a:gd name="adj" fmla="val 4653"/>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D:\System\Desktop\Road safety\BarriePopulation.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047" t="15976" r="11868" b="11512"/>
          <a:stretch/>
        </p:blipFill>
        <p:spPr bwMode="auto">
          <a:xfrm>
            <a:off x="1691680" y="2132856"/>
            <a:ext cx="1881455" cy="10801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1778169437"/>
              </p:ext>
            </p:extLst>
          </p:nvPr>
        </p:nvGraphicFramePr>
        <p:xfrm>
          <a:off x="251520" y="4608744"/>
          <a:ext cx="551892" cy="914400"/>
        </p:xfrm>
        <a:graphic>
          <a:graphicData uri="http://schemas.openxmlformats.org/drawingml/2006/table">
            <a:tbl>
              <a:tblPr firstRow="1" bandRow="1">
                <a:tableStyleId>{5C22544A-7EE6-4342-B048-85BDC9FD1C3A}</a:tableStyleId>
              </a:tblPr>
              <a:tblGrid>
                <a:gridCol w="551892"/>
              </a:tblGrid>
              <a:tr h="0">
                <a:tc>
                  <a:txBody>
                    <a:bodyPr/>
                    <a:lstStyle/>
                    <a:p>
                      <a:r>
                        <a:rPr lang="en-US" sz="900" b="0" dirty="0" smtClean="0">
                          <a:solidFill>
                            <a:schemeClr val="tx1"/>
                          </a:solidFill>
                        </a:rPr>
                        <a:t>N=</a:t>
                      </a:r>
                      <a:r>
                        <a:rPr lang="ka-GE" sz="900" b="0" dirty="0" smtClean="0">
                          <a:solidFill>
                            <a:schemeClr val="tx1"/>
                          </a:solidFill>
                        </a:rPr>
                        <a:t>979</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r>
                        <a:rPr lang="en-US" sz="900" b="0" dirty="0" smtClean="0">
                          <a:solidFill>
                            <a:schemeClr val="tx1"/>
                          </a:solidFill>
                        </a:rPr>
                        <a:t>N=</a:t>
                      </a:r>
                      <a:r>
                        <a:rPr lang="ka-GE" sz="900" b="0" dirty="0" smtClean="0">
                          <a:solidFill>
                            <a:schemeClr val="tx1"/>
                          </a:solidFill>
                        </a:rPr>
                        <a:t>3020</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r>
                        <a:rPr lang="en-US" sz="900" b="0" dirty="0" smtClean="0">
                          <a:solidFill>
                            <a:schemeClr val="tx1"/>
                          </a:solidFill>
                        </a:rPr>
                        <a:t>N=</a:t>
                      </a:r>
                      <a:r>
                        <a:rPr lang="ka-GE" sz="900" b="0" dirty="0" smtClean="0">
                          <a:solidFill>
                            <a:schemeClr val="tx1"/>
                          </a:solidFill>
                        </a:rPr>
                        <a:t>2670</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r>
                        <a:rPr lang="en-US" sz="900" b="0" dirty="0" smtClean="0">
                          <a:solidFill>
                            <a:schemeClr val="tx1"/>
                          </a:solidFill>
                        </a:rPr>
                        <a:t>N=</a:t>
                      </a:r>
                      <a:r>
                        <a:rPr lang="ka-GE" sz="900" b="0" dirty="0" smtClean="0">
                          <a:solidFill>
                            <a:schemeClr val="tx1"/>
                          </a:solidFill>
                        </a:rPr>
                        <a:t>747</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5565160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p:cNvGraphicFramePr/>
          <p:nvPr>
            <p:extLst>
              <p:ext uri="{D42A27DB-BD31-4B8C-83A1-F6EECF244321}">
                <p14:modId xmlns:p14="http://schemas.microsoft.com/office/powerpoint/2010/main" val="99263490"/>
              </p:ext>
            </p:extLst>
          </p:nvPr>
        </p:nvGraphicFramePr>
        <p:xfrm>
          <a:off x="172125" y="1394386"/>
          <a:ext cx="8892480" cy="3864332"/>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52400" y="260648"/>
            <a:ext cx="7620000" cy="562074"/>
          </a:xfrm>
          <a:noFill/>
        </p:spPr>
        <p:txBody>
          <a:bodyPr/>
          <a:lstStyle/>
          <a:p>
            <a:r>
              <a:rPr lang="ka-GE" sz="1800" b="1" dirty="0" smtClean="0"/>
              <a:t>მძღოლების მიერ მოძრაობის წესების დაცვის მაჩვენებელი | ავტომობილის ტიპის მიხედვით</a:t>
            </a:r>
            <a:endParaRPr lang="en-US" sz="1800" b="1" dirty="0"/>
          </a:p>
        </p:txBody>
      </p:sp>
      <p:sp>
        <p:nvSpPr>
          <p:cNvPr id="7" name="Rectangle 6"/>
          <p:cNvSpPr/>
          <p:nvPr/>
        </p:nvSpPr>
        <p:spPr>
          <a:xfrm>
            <a:off x="6028488" y="2147263"/>
            <a:ext cx="1184940" cy="307777"/>
          </a:xfrm>
          <a:prstGeom prst="rect">
            <a:avLst/>
          </a:prstGeom>
        </p:spPr>
        <p:txBody>
          <a:bodyPr wrap="none">
            <a:spAutoFit/>
          </a:bodyPr>
          <a:lstStyle/>
          <a:p>
            <a:pPr lvl="0"/>
            <a:r>
              <a:rPr lang="ka-GE" sz="1400" b="1" dirty="0" smtClean="0">
                <a:solidFill>
                  <a:prstClr val="black"/>
                </a:solidFill>
                <a:latin typeface="Sylfaen" pitchFamily="18" charset="0"/>
              </a:rPr>
              <a:t>არამსუბუქი</a:t>
            </a:r>
            <a:endParaRPr lang="en-US" sz="1400" dirty="0">
              <a:solidFill>
                <a:prstClr val="black"/>
              </a:solidFill>
              <a:latin typeface="Sylfaen" pitchFamily="18" charset="0"/>
            </a:endParaRPr>
          </a:p>
        </p:txBody>
      </p:sp>
      <p:sp>
        <p:nvSpPr>
          <p:cNvPr id="9" name="Rectangle 8"/>
          <p:cNvSpPr/>
          <p:nvPr/>
        </p:nvSpPr>
        <p:spPr>
          <a:xfrm>
            <a:off x="3718956" y="2146604"/>
            <a:ext cx="1296144" cy="307777"/>
          </a:xfrm>
          <a:prstGeom prst="rect">
            <a:avLst/>
          </a:prstGeom>
          <a:noFill/>
        </p:spPr>
        <p:txBody>
          <a:bodyPr wrap="square">
            <a:spAutoFit/>
          </a:bodyPr>
          <a:lstStyle/>
          <a:p>
            <a:pPr lvl="0" algn="ctr"/>
            <a:r>
              <a:rPr lang="ka-GE" sz="1400" b="1" dirty="0" smtClean="0">
                <a:solidFill>
                  <a:prstClr val="black"/>
                </a:solidFill>
                <a:latin typeface="Sylfaen" pitchFamily="18" charset="0"/>
              </a:rPr>
              <a:t>ჯიპი</a:t>
            </a:r>
            <a:endParaRPr lang="en-US" sz="1400" dirty="0">
              <a:solidFill>
                <a:prstClr val="black"/>
              </a:solidFill>
              <a:latin typeface="Sylfaen" pitchFamily="18" charset="0"/>
            </a:endParaRPr>
          </a:p>
        </p:txBody>
      </p:sp>
      <p:sp>
        <p:nvSpPr>
          <p:cNvPr id="13" name="Rounded Rectangle 12"/>
          <p:cNvSpPr/>
          <p:nvPr/>
        </p:nvSpPr>
        <p:spPr>
          <a:xfrm>
            <a:off x="4175956" y="3212976"/>
            <a:ext cx="504056" cy="32960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986137" y="2132856"/>
            <a:ext cx="906018" cy="307777"/>
          </a:xfrm>
          <a:prstGeom prst="rect">
            <a:avLst/>
          </a:prstGeom>
          <a:noFill/>
        </p:spPr>
        <p:txBody>
          <a:bodyPr wrap="none">
            <a:spAutoFit/>
          </a:bodyPr>
          <a:lstStyle/>
          <a:p>
            <a:pPr lvl="0" algn="ctr"/>
            <a:r>
              <a:rPr lang="ka-GE" sz="1400" b="1" dirty="0" smtClean="0">
                <a:solidFill>
                  <a:prstClr val="black"/>
                </a:solidFill>
                <a:latin typeface="Sylfaen" pitchFamily="18" charset="0"/>
              </a:rPr>
              <a:t>მსუბუქი</a:t>
            </a:r>
            <a:endParaRPr lang="en-US" sz="1400" dirty="0">
              <a:solidFill>
                <a:prstClr val="black"/>
              </a:solidFill>
              <a:latin typeface="Sylfaen" pitchFamily="18" charset="0"/>
            </a:endParaRPr>
          </a:p>
        </p:txBody>
      </p:sp>
      <p:sp>
        <p:nvSpPr>
          <p:cNvPr id="3" name="Rounded Rectangle 2"/>
          <p:cNvSpPr/>
          <p:nvPr/>
        </p:nvSpPr>
        <p:spPr>
          <a:xfrm>
            <a:off x="395537" y="2060848"/>
            <a:ext cx="1224136" cy="434441"/>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200" b="1" dirty="0" smtClean="0">
                <a:solidFill>
                  <a:schemeClr val="tx1"/>
                </a:solidFill>
              </a:rPr>
              <a:t>დაუთმო გზა ქვეითს</a:t>
            </a:r>
            <a:endParaRPr lang="en-US" sz="1200" b="1" dirty="0">
              <a:solidFill>
                <a:schemeClr val="tx1"/>
              </a:solidFill>
            </a:endParaRPr>
          </a:p>
        </p:txBody>
      </p:sp>
      <p:sp>
        <p:nvSpPr>
          <p:cNvPr id="6" name="Right Arrow 5"/>
          <p:cNvSpPr/>
          <p:nvPr/>
        </p:nvSpPr>
        <p:spPr>
          <a:xfrm>
            <a:off x="1619673" y="2166391"/>
            <a:ext cx="216022" cy="2424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403648" y="5215248"/>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4 859</a:t>
            </a:r>
            <a:endParaRPr lang="en-US" sz="1400" dirty="0">
              <a:solidFill>
                <a:schemeClr val="tx1"/>
              </a:solidFill>
            </a:endParaRPr>
          </a:p>
        </p:txBody>
      </p:sp>
      <p:sp>
        <p:nvSpPr>
          <p:cNvPr id="19" name="Rectangle 18"/>
          <p:cNvSpPr/>
          <p:nvPr/>
        </p:nvSpPr>
        <p:spPr>
          <a:xfrm>
            <a:off x="3779912" y="5204232"/>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1 960</a:t>
            </a:r>
            <a:endParaRPr lang="en-US" sz="1400" dirty="0">
              <a:solidFill>
                <a:schemeClr val="tx1"/>
              </a:solidFill>
            </a:endParaRPr>
          </a:p>
        </p:txBody>
      </p:sp>
      <p:sp>
        <p:nvSpPr>
          <p:cNvPr id="25" name="Rectangle 24"/>
          <p:cNvSpPr/>
          <p:nvPr/>
        </p:nvSpPr>
        <p:spPr>
          <a:xfrm>
            <a:off x="6156176" y="5229200"/>
            <a:ext cx="916428" cy="40302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624</a:t>
            </a:r>
            <a:endParaRPr lang="en-US" sz="1400" dirty="0">
              <a:solidFill>
                <a:schemeClr val="tx1"/>
              </a:solidFill>
            </a:endParaRPr>
          </a:p>
        </p:txBody>
      </p:sp>
      <p:pic>
        <p:nvPicPr>
          <p:cNvPr id="1027" name="Picture 3" descr="D:\System\Desktop\jeep-with-roof-md.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6785" t="23758" r="9381" b="22169"/>
          <a:stretch/>
        </p:blipFill>
        <p:spPr bwMode="auto">
          <a:xfrm>
            <a:off x="4051760" y="1525728"/>
            <a:ext cx="540000" cy="3238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System\Desktop\1311264-10_492007.gif"/>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5045" b="25284"/>
          <a:stretch/>
        </p:blipFill>
        <p:spPr bwMode="auto">
          <a:xfrm>
            <a:off x="6228240" y="1594484"/>
            <a:ext cx="504000" cy="25034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System\Desktop\B.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51720" y="1585954"/>
            <a:ext cx="648000" cy="245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777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600" b="1" dirty="0"/>
              <a:t>4</a:t>
            </a:r>
            <a:r>
              <a:rPr lang="ka-GE" sz="3600" b="1" dirty="0" smtClean="0"/>
              <a:t>.2</a:t>
            </a:r>
            <a:r>
              <a:rPr lang="ka-GE" sz="3600" b="1" dirty="0" smtClean="0"/>
              <a:t>. მძღოლების აზრის კვლევა</a:t>
            </a:r>
            <a:endParaRPr lang="en-US" sz="3600" b="1" dirty="0"/>
          </a:p>
        </p:txBody>
      </p:sp>
    </p:spTree>
    <p:extLst>
      <p:ext uri="{BB962C8B-B14F-4D97-AF65-F5344CB8AC3E}">
        <p14:creationId xmlns:p14="http://schemas.microsoft.com/office/powerpoint/2010/main" val="801140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24744"/>
            <a:ext cx="4032448" cy="2800767"/>
          </a:xfrm>
          <a:prstGeom prst="rect">
            <a:avLst/>
          </a:prstGeom>
          <a:noFill/>
        </p:spPr>
        <p:txBody>
          <a:bodyPr wrap="square" rtlCol="0">
            <a:spAutoFit/>
          </a:bodyPr>
          <a:lstStyle/>
          <a:p>
            <a:pPr marL="228600" indent="-228600">
              <a:lnSpc>
                <a:spcPct val="200000"/>
              </a:lnSpc>
              <a:buAutoNum type="arabicPeriod"/>
            </a:pPr>
            <a:r>
              <a:rPr lang="ka-GE" sz="1600" b="1" dirty="0" smtClean="0">
                <a:solidFill>
                  <a:schemeClr val="tx1">
                    <a:lumMod val="50000"/>
                    <a:lumOff val="50000"/>
                  </a:schemeClr>
                </a:solidFill>
              </a:rPr>
              <a:t>კვლევის დიზაინი</a:t>
            </a:r>
          </a:p>
          <a:p>
            <a:pPr marL="228600" indent="-228600">
              <a:lnSpc>
                <a:spcPct val="200000"/>
              </a:lnSpc>
              <a:buAutoNum type="arabicPeriod"/>
            </a:pPr>
            <a:r>
              <a:rPr lang="ka-GE" sz="1600" b="1" dirty="0" smtClean="0">
                <a:solidFill>
                  <a:schemeClr val="tx1">
                    <a:lumMod val="50000"/>
                    <a:lumOff val="50000"/>
                  </a:schemeClr>
                </a:solidFill>
              </a:rPr>
              <a:t>კვლევის ძირითადი </a:t>
            </a:r>
            <a:r>
              <a:rPr lang="ka-GE" sz="1600" b="1" dirty="0" smtClean="0">
                <a:solidFill>
                  <a:schemeClr val="tx1">
                    <a:lumMod val="50000"/>
                    <a:lumOff val="50000"/>
                  </a:schemeClr>
                </a:solidFill>
              </a:rPr>
              <a:t>მიგნებები</a:t>
            </a:r>
            <a:endParaRPr lang="en-US" sz="1600" b="1" dirty="0" smtClean="0">
              <a:solidFill>
                <a:schemeClr val="tx1">
                  <a:lumMod val="50000"/>
                  <a:lumOff val="50000"/>
                </a:schemeClr>
              </a:solidFill>
            </a:endParaRPr>
          </a:p>
          <a:p>
            <a:pPr marL="228600" indent="-228600">
              <a:lnSpc>
                <a:spcPct val="200000"/>
              </a:lnSpc>
              <a:buAutoNum type="arabicPeriod"/>
            </a:pPr>
            <a:r>
              <a:rPr lang="ka-GE" sz="1600" b="1" dirty="0" smtClean="0">
                <a:solidFill>
                  <a:schemeClr val="tx1">
                    <a:lumMod val="50000"/>
                    <a:lumOff val="50000"/>
                  </a:schemeClr>
                </a:solidFill>
              </a:rPr>
              <a:t>დასკვნები და რეკომენდაციები</a:t>
            </a:r>
            <a:endParaRPr lang="ka-GE" sz="1600" b="1" dirty="0" smtClean="0">
              <a:solidFill>
                <a:schemeClr val="tx1">
                  <a:lumMod val="50000"/>
                  <a:lumOff val="50000"/>
                </a:schemeClr>
              </a:solidFill>
            </a:endParaRPr>
          </a:p>
          <a:p>
            <a:pPr marL="228600" indent="-228600">
              <a:lnSpc>
                <a:spcPct val="200000"/>
              </a:lnSpc>
              <a:buAutoNum type="arabicPeriod"/>
            </a:pPr>
            <a:r>
              <a:rPr lang="ka-GE" sz="1600" b="1" dirty="0" smtClean="0">
                <a:solidFill>
                  <a:schemeClr val="tx1">
                    <a:lumMod val="50000"/>
                    <a:lumOff val="50000"/>
                  </a:schemeClr>
                </a:solidFill>
              </a:rPr>
              <a:t>კვლევის შედეგები</a:t>
            </a:r>
          </a:p>
          <a:p>
            <a:pPr lvl="1">
              <a:lnSpc>
                <a:spcPct val="150000"/>
              </a:lnSpc>
            </a:pPr>
            <a:r>
              <a:rPr lang="ka-GE" sz="1600" dirty="0" smtClean="0">
                <a:solidFill>
                  <a:schemeClr val="bg1">
                    <a:lumMod val="65000"/>
                  </a:schemeClr>
                </a:solidFill>
              </a:rPr>
              <a:t>4.1 </a:t>
            </a:r>
            <a:r>
              <a:rPr lang="ka-GE" sz="1600" dirty="0" smtClean="0">
                <a:solidFill>
                  <a:schemeClr val="bg1">
                    <a:lumMod val="65000"/>
                  </a:schemeClr>
                </a:solidFill>
              </a:rPr>
              <a:t>მძღოლებზე დაკვირვება</a:t>
            </a:r>
          </a:p>
          <a:p>
            <a:pPr lvl="1">
              <a:lnSpc>
                <a:spcPct val="150000"/>
              </a:lnSpc>
            </a:pPr>
            <a:r>
              <a:rPr lang="ka-GE" sz="1600" dirty="0">
                <a:solidFill>
                  <a:schemeClr val="bg1">
                    <a:lumMod val="65000"/>
                  </a:schemeClr>
                </a:solidFill>
              </a:rPr>
              <a:t>4</a:t>
            </a:r>
            <a:r>
              <a:rPr lang="ka-GE" sz="1600" dirty="0" smtClean="0">
                <a:solidFill>
                  <a:schemeClr val="bg1">
                    <a:lumMod val="65000"/>
                  </a:schemeClr>
                </a:solidFill>
              </a:rPr>
              <a:t>.2 </a:t>
            </a:r>
            <a:r>
              <a:rPr lang="ka-GE" sz="1600" dirty="0" smtClean="0">
                <a:solidFill>
                  <a:schemeClr val="bg1">
                    <a:lumMod val="65000"/>
                  </a:schemeClr>
                </a:solidFill>
              </a:rPr>
              <a:t>მძღოლების აზრის კვლევა</a:t>
            </a:r>
            <a:endParaRPr lang="en-US" sz="1600" dirty="0">
              <a:solidFill>
                <a:schemeClr val="bg1">
                  <a:lumMod val="65000"/>
                </a:schemeClr>
              </a:solidFill>
            </a:endParaRPr>
          </a:p>
        </p:txBody>
      </p:sp>
      <p:sp>
        <p:nvSpPr>
          <p:cNvPr id="4" name="Title 1"/>
          <p:cNvSpPr>
            <a:spLocks noGrp="1"/>
          </p:cNvSpPr>
          <p:nvPr>
            <p:ph type="title"/>
          </p:nvPr>
        </p:nvSpPr>
        <p:spPr>
          <a:xfrm>
            <a:off x="552400" y="260648"/>
            <a:ext cx="7620000" cy="562074"/>
          </a:xfrm>
          <a:noFill/>
        </p:spPr>
        <p:txBody>
          <a:bodyPr/>
          <a:lstStyle/>
          <a:p>
            <a:r>
              <a:rPr lang="ka-GE" sz="1800" b="1" dirty="0" smtClean="0"/>
              <a:t>შინაარსი</a:t>
            </a:r>
            <a:endParaRPr lang="en-US" sz="1800" b="1" dirty="0"/>
          </a:p>
        </p:txBody>
      </p:sp>
    </p:spTree>
    <p:extLst>
      <p:ext uri="{BB962C8B-B14F-4D97-AF65-F5344CB8AC3E}">
        <p14:creationId xmlns:p14="http://schemas.microsoft.com/office/powerpoint/2010/main" val="100401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552" y="1088828"/>
            <a:ext cx="5472608" cy="430887"/>
          </a:xfrm>
          <a:prstGeom prst="rect">
            <a:avLst/>
          </a:prstGeom>
          <a:noFill/>
          <a:ln w="9525">
            <a:noFill/>
            <a:miter lim="800000"/>
            <a:headEnd/>
            <a:tailEnd/>
          </a:ln>
        </p:spPr>
        <p:txBody>
          <a:bodyPr wrap="square">
            <a:spAutoFit/>
          </a:bodyPr>
          <a:lstStyle/>
          <a:p>
            <a:r>
              <a:rPr lang="ka-GE" sz="1100" dirty="0">
                <a:latin typeface="Sylfaen" pitchFamily="18" charset="0"/>
              </a:rPr>
              <a:t>გთხოვთ მითხრათ, თქვენი აზრით,უშუქნიშნო ზებრა გადასასვლელზე რომელს ენიჭება უპირატესობა, ანუ რომელმა უნდა დაუთმოს გზა - მძღოლმა თუ ქვეითმა?</a:t>
            </a:r>
            <a:endParaRPr lang="en-US" sz="1100" dirty="0">
              <a:latin typeface="Sylfaen" pitchFamily="18" charset="0"/>
            </a:endParaRPr>
          </a:p>
        </p:txBody>
      </p:sp>
      <p:sp>
        <p:nvSpPr>
          <p:cNvPr id="2" name="Title 1"/>
          <p:cNvSpPr>
            <a:spLocks noGrp="1"/>
          </p:cNvSpPr>
          <p:nvPr>
            <p:ph type="title"/>
          </p:nvPr>
        </p:nvSpPr>
        <p:spPr>
          <a:xfrm>
            <a:off x="457200" y="274638"/>
            <a:ext cx="7620000" cy="562074"/>
          </a:xfrm>
          <a:noFill/>
        </p:spPr>
        <p:txBody>
          <a:bodyPr/>
          <a:lstStyle/>
          <a:p>
            <a:r>
              <a:rPr lang="ka-GE" sz="1800" b="1" dirty="0" smtClean="0"/>
              <a:t>უშუქნიშნო ზებრა გადასასვლელზე მძღოლების ქცევის დეკლარირებული მაჩვენებელი | ჯამური სურათი</a:t>
            </a:r>
            <a:endParaRPr lang="en-US" sz="1800" b="1" dirty="0"/>
          </a:p>
        </p:txBody>
      </p:sp>
      <p:cxnSp>
        <p:nvCxnSpPr>
          <p:cNvPr id="4" name="Straight Connector 3"/>
          <p:cNvCxnSpPr/>
          <p:nvPr/>
        </p:nvCxnSpPr>
        <p:spPr>
          <a:xfrm flipV="1">
            <a:off x="554066" y="1502681"/>
            <a:ext cx="589022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graphicFrame>
        <p:nvGraphicFramePr>
          <p:cNvPr id="22" name="Chart 21"/>
          <p:cNvGraphicFramePr/>
          <p:nvPr>
            <p:extLst>
              <p:ext uri="{D42A27DB-BD31-4B8C-83A1-F6EECF244321}">
                <p14:modId xmlns:p14="http://schemas.microsoft.com/office/powerpoint/2010/main" val="1010110511"/>
              </p:ext>
            </p:extLst>
          </p:nvPr>
        </p:nvGraphicFramePr>
        <p:xfrm>
          <a:off x="539552" y="1538597"/>
          <a:ext cx="4264839" cy="2682491"/>
        </p:xfrm>
        <a:graphic>
          <a:graphicData uri="http://schemas.openxmlformats.org/drawingml/2006/chart">
            <c:chart xmlns:c="http://schemas.openxmlformats.org/drawingml/2006/chart" xmlns:r="http://schemas.openxmlformats.org/officeDocument/2006/relationships" r:id="rId2"/>
          </a:graphicData>
        </a:graphic>
      </p:graphicFrame>
      <p:sp>
        <p:nvSpPr>
          <p:cNvPr id="27" name="Rectangle 8"/>
          <p:cNvSpPr>
            <a:spLocks noChangeArrowheads="1"/>
          </p:cNvSpPr>
          <p:nvPr/>
        </p:nvSpPr>
        <p:spPr bwMode="auto">
          <a:xfrm>
            <a:off x="539552" y="3908517"/>
            <a:ext cx="5904736" cy="430887"/>
          </a:xfrm>
          <a:prstGeom prst="rect">
            <a:avLst/>
          </a:prstGeom>
          <a:noFill/>
          <a:ln w="9525">
            <a:noFill/>
            <a:miter lim="800000"/>
            <a:headEnd/>
            <a:tailEnd/>
          </a:ln>
        </p:spPr>
        <p:txBody>
          <a:bodyPr wrap="square">
            <a:spAutoFit/>
          </a:bodyPr>
          <a:lstStyle/>
          <a:p>
            <a:r>
              <a:rPr lang="ka-GE" sz="1100" dirty="0">
                <a:latin typeface="Sylfaen" pitchFamily="18" charset="0"/>
              </a:rPr>
              <a:t>გთხოვთ მითხრათ, ბოლო 6 თვის გათვალისწინებით რომელი დებულება აღწერს ყველაზე უკეთ თქვენს, როგორც მძღოლის </a:t>
            </a:r>
            <a:r>
              <a:rPr lang="ka-GE" sz="1100" dirty="0" smtClean="0">
                <a:latin typeface="Sylfaen" pitchFamily="18" charset="0"/>
              </a:rPr>
              <a:t>ქცევას უშუქნიშნო ზებრა გადასასვლელზე?</a:t>
            </a:r>
            <a:endParaRPr lang="en-US" sz="1100" dirty="0">
              <a:latin typeface="Sylfaen" pitchFamily="18" charset="0"/>
            </a:endParaRPr>
          </a:p>
        </p:txBody>
      </p:sp>
      <p:cxnSp>
        <p:nvCxnSpPr>
          <p:cNvPr id="28" name="Straight Connector 27"/>
          <p:cNvCxnSpPr/>
          <p:nvPr/>
        </p:nvCxnSpPr>
        <p:spPr>
          <a:xfrm flipV="1">
            <a:off x="554066" y="4322370"/>
            <a:ext cx="589022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29" name="Chart 28"/>
          <p:cNvGraphicFramePr/>
          <p:nvPr>
            <p:extLst>
              <p:ext uri="{D42A27DB-BD31-4B8C-83A1-F6EECF244321}">
                <p14:modId xmlns:p14="http://schemas.microsoft.com/office/powerpoint/2010/main" val="1990457358"/>
              </p:ext>
            </p:extLst>
          </p:nvPr>
        </p:nvGraphicFramePr>
        <p:xfrm>
          <a:off x="293077" y="4350872"/>
          <a:ext cx="5752095" cy="15984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86989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552" y="1220141"/>
            <a:ext cx="5472608" cy="430887"/>
          </a:xfrm>
          <a:prstGeom prst="rect">
            <a:avLst/>
          </a:prstGeom>
          <a:noFill/>
          <a:ln w="9525">
            <a:noFill/>
            <a:miter lim="800000"/>
            <a:headEnd/>
            <a:tailEnd/>
          </a:ln>
        </p:spPr>
        <p:txBody>
          <a:bodyPr wrap="square">
            <a:spAutoFit/>
          </a:bodyPr>
          <a:lstStyle/>
          <a:p>
            <a:r>
              <a:rPr lang="ka-GE" sz="1100" dirty="0">
                <a:latin typeface="Sylfaen" pitchFamily="18" charset="0"/>
              </a:rPr>
              <a:t>გთხოვთ მითხრათ, ზოგადად ბოლო 6 თვის გათვალისწინებით, რა მიზეზების გამო არ უთმობთ ხოლმე ქვეითს გზას უშუქნიშნო ზებრა გადასასვლელზე?</a:t>
            </a:r>
            <a:endParaRPr lang="en-US" sz="1100" dirty="0">
              <a:latin typeface="Sylfaen" pitchFamily="18" charset="0"/>
            </a:endParaRPr>
          </a:p>
        </p:txBody>
      </p:sp>
      <p:sp>
        <p:nvSpPr>
          <p:cNvPr id="2" name="Title 1"/>
          <p:cNvSpPr>
            <a:spLocks noGrp="1"/>
          </p:cNvSpPr>
          <p:nvPr>
            <p:ph type="title"/>
          </p:nvPr>
        </p:nvSpPr>
        <p:spPr>
          <a:xfrm>
            <a:off x="457200" y="274638"/>
            <a:ext cx="7620000" cy="562074"/>
          </a:xfrm>
          <a:noFill/>
        </p:spPr>
        <p:txBody>
          <a:bodyPr/>
          <a:lstStyle/>
          <a:p>
            <a:r>
              <a:rPr lang="ka-GE" sz="1800" b="1" dirty="0" smtClean="0"/>
              <a:t>უშუქნიშნო ზებრა გადასასვლელზე წესების დარღვევით მოძრაობის მიზეზები  ჯამური სურათი</a:t>
            </a:r>
            <a:endParaRPr lang="en-US" sz="1800" b="1" dirty="0"/>
          </a:p>
        </p:txBody>
      </p:sp>
      <p:cxnSp>
        <p:nvCxnSpPr>
          <p:cNvPr id="4" name="Straight Connector 3"/>
          <p:cNvCxnSpPr/>
          <p:nvPr/>
        </p:nvCxnSpPr>
        <p:spPr>
          <a:xfrm flipV="1">
            <a:off x="554066" y="1633994"/>
            <a:ext cx="5314078" cy="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graphicFrame>
        <p:nvGraphicFramePr>
          <p:cNvPr id="29" name="Chart 28"/>
          <p:cNvGraphicFramePr/>
          <p:nvPr>
            <p:extLst>
              <p:ext uri="{D42A27DB-BD31-4B8C-83A1-F6EECF244321}">
                <p14:modId xmlns:p14="http://schemas.microsoft.com/office/powerpoint/2010/main" val="1425891302"/>
              </p:ext>
            </p:extLst>
          </p:nvPr>
        </p:nvGraphicFramePr>
        <p:xfrm>
          <a:off x="399808" y="1675108"/>
          <a:ext cx="5752095" cy="40581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645631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39552" y="1196752"/>
            <a:ext cx="5472608" cy="430887"/>
          </a:xfrm>
          <a:prstGeom prst="rect">
            <a:avLst/>
          </a:prstGeom>
          <a:noFill/>
          <a:ln w="9525">
            <a:noFill/>
            <a:miter lim="800000"/>
            <a:headEnd/>
            <a:tailEnd/>
          </a:ln>
        </p:spPr>
        <p:txBody>
          <a:bodyPr wrap="square">
            <a:spAutoFit/>
          </a:bodyPr>
          <a:lstStyle/>
          <a:p>
            <a:r>
              <a:rPr lang="ka-GE" sz="1100" dirty="0">
                <a:latin typeface="Sylfaen" pitchFamily="18" charset="0"/>
              </a:rPr>
              <a:t>გთხოვთ მითხრათ, თქვენი აზრით, ზოგადად თბილისის ქუჩებში რამდენად საშიშია ქვეითისთვის უშუქნიშნო ზებრა გადასასვლელზე გადასვლა? </a:t>
            </a:r>
            <a:endParaRPr lang="en-US" sz="1100" dirty="0">
              <a:latin typeface="Sylfaen" pitchFamily="18" charset="0"/>
            </a:endParaRPr>
          </a:p>
        </p:txBody>
      </p:sp>
      <p:sp>
        <p:nvSpPr>
          <p:cNvPr id="2" name="Title 1"/>
          <p:cNvSpPr>
            <a:spLocks noGrp="1"/>
          </p:cNvSpPr>
          <p:nvPr>
            <p:ph type="title"/>
          </p:nvPr>
        </p:nvSpPr>
        <p:spPr>
          <a:xfrm>
            <a:off x="457200" y="274638"/>
            <a:ext cx="7620000" cy="562074"/>
          </a:xfrm>
          <a:noFill/>
        </p:spPr>
        <p:txBody>
          <a:bodyPr/>
          <a:lstStyle/>
          <a:p>
            <a:r>
              <a:rPr lang="ka-GE" sz="1800" b="1" dirty="0" smtClean="0"/>
              <a:t>უშუქნიშნო ზებრა გადასასვლელზე ქვეითის  გადასვლისას საფრთხის აღქმა | ჯამური სურათი</a:t>
            </a:r>
            <a:endParaRPr lang="en-US" sz="1800" b="1" dirty="0"/>
          </a:p>
        </p:txBody>
      </p:sp>
      <p:cxnSp>
        <p:nvCxnSpPr>
          <p:cNvPr id="4" name="Straight Connector 3"/>
          <p:cNvCxnSpPr/>
          <p:nvPr/>
        </p:nvCxnSpPr>
        <p:spPr>
          <a:xfrm flipV="1">
            <a:off x="554066" y="1658074"/>
            <a:ext cx="5314078" cy="2"/>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graphicFrame>
        <p:nvGraphicFramePr>
          <p:cNvPr id="29" name="Chart 28"/>
          <p:cNvGraphicFramePr/>
          <p:nvPr>
            <p:extLst>
              <p:ext uri="{D42A27DB-BD31-4B8C-83A1-F6EECF244321}">
                <p14:modId xmlns:p14="http://schemas.microsoft.com/office/powerpoint/2010/main" val="1935372363"/>
              </p:ext>
            </p:extLst>
          </p:nvPr>
        </p:nvGraphicFramePr>
        <p:xfrm>
          <a:off x="-612576" y="1675108"/>
          <a:ext cx="5752095" cy="4058148"/>
        </p:xfrm>
        <a:graphic>
          <a:graphicData uri="http://schemas.openxmlformats.org/drawingml/2006/chart">
            <c:chart xmlns:c="http://schemas.openxmlformats.org/drawingml/2006/chart" xmlns:r="http://schemas.openxmlformats.org/officeDocument/2006/relationships" r:id="rId2"/>
          </a:graphicData>
        </a:graphic>
      </p:graphicFrame>
      <p:sp>
        <p:nvSpPr>
          <p:cNvPr id="3" name="Right Brace 2"/>
          <p:cNvSpPr/>
          <p:nvPr/>
        </p:nvSpPr>
        <p:spPr>
          <a:xfrm>
            <a:off x="4788024" y="2180325"/>
            <a:ext cx="360040" cy="151216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ounded Rectangle 6"/>
          <p:cNvSpPr/>
          <p:nvPr/>
        </p:nvSpPr>
        <p:spPr>
          <a:xfrm>
            <a:off x="5292080" y="2684381"/>
            <a:ext cx="1008112" cy="504056"/>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96%</a:t>
            </a:r>
            <a:endParaRPr lang="en-US" dirty="0"/>
          </a:p>
        </p:txBody>
      </p:sp>
    </p:spTree>
    <p:extLst>
      <p:ext uri="{BB962C8B-B14F-4D97-AF65-F5344CB8AC3E}">
        <p14:creationId xmlns:p14="http://schemas.microsoft.com/office/powerpoint/2010/main" val="37579242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p:cNvGraphicFramePr/>
          <p:nvPr>
            <p:extLst>
              <p:ext uri="{D42A27DB-BD31-4B8C-83A1-F6EECF244321}">
                <p14:modId xmlns:p14="http://schemas.microsoft.com/office/powerpoint/2010/main" val="3509461964"/>
              </p:ext>
            </p:extLst>
          </p:nvPr>
        </p:nvGraphicFramePr>
        <p:xfrm>
          <a:off x="698002" y="2060848"/>
          <a:ext cx="7402390" cy="381642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52400" y="260648"/>
            <a:ext cx="7620000" cy="562074"/>
          </a:xfrm>
          <a:noFill/>
        </p:spPr>
        <p:txBody>
          <a:bodyPr/>
          <a:lstStyle/>
          <a:p>
            <a:r>
              <a:rPr lang="ka-GE" sz="1800" b="1" dirty="0" smtClean="0"/>
              <a:t>მოძრაობის წესების დაცვის მასტიმულირებელი ფაქტორები | ჯამური სურათი</a:t>
            </a:r>
            <a:endParaRPr lang="en-US" sz="1800" b="1" dirty="0"/>
          </a:p>
        </p:txBody>
      </p:sp>
      <p:cxnSp>
        <p:nvCxnSpPr>
          <p:cNvPr id="4" name="Straight Connector 3"/>
          <p:cNvCxnSpPr/>
          <p:nvPr/>
        </p:nvCxnSpPr>
        <p:spPr>
          <a:xfrm>
            <a:off x="698002" y="1368635"/>
            <a:ext cx="3946006"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8"/>
          <p:cNvSpPr>
            <a:spLocks noChangeArrowheads="1"/>
          </p:cNvSpPr>
          <p:nvPr/>
        </p:nvSpPr>
        <p:spPr bwMode="auto">
          <a:xfrm>
            <a:off x="582529" y="908720"/>
            <a:ext cx="5141599" cy="430887"/>
          </a:xfrm>
          <a:prstGeom prst="rect">
            <a:avLst/>
          </a:prstGeom>
          <a:noFill/>
          <a:ln w="9525">
            <a:noFill/>
            <a:miter lim="800000"/>
            <a:headEnd/>
            <a:tailEnd/>
          </a:ln>
        </p:spPr>
        <p:txBody>
          <a:bodyPr wrap="square">
            <a:spAutoFit/>
          </a:bodyPr>
          <a:lstStyle/>
          <a:p>
            <a:r>
              <a:rPr lang="ka-GE" sz="1100" dirty="0">
                <a:latin typeface="Sylfaen" pitchFamily="18" charset="0"/>
              </a:rPr>
              <a:t>გთხოვთ მითხრათ, რამდენად მოსალოდნელია უშუქნიშნო ზებრა გადასასვლელზე გზა დაუთმოთ ქვეითებს შემდეგ </a:t>
            </a:r>
            <a:r>
              <a:rPr lang="ka-GE" sz="1100" dirty="0" smtClean="0">
                <a:latin typeface="Sylfaen" pitchFamily="18" charset="0"/>
              </a:rPr>
              <a:t>შემთხვევებში ..... ? </a:t>
            </a:r>
          </a:p>
        </p:txBody>
      </p:sp>
      <p:sp>
        <p:nvSpPr>
          <p:cNvPr id="6" name="Rectangle 5"/>
          <p:cNvSpPr/>
          <p:nvPr/>
        </p:nvSpPr>
        <p:spPr>
          <a:xfrm>
            <a:off x="1331640" y="1556792"/>
            <a:ext cx="1728192" cy="43355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200" dirty="0" smtClean="0">
                <a:solidFill>
                  <a:schemeClr val="tx1"/>
                </a:solidFill>
              </a:rPr>
              <a:t>სრულიად არ არის მოსალოდენლი</a:t>
            </a:r>
            <a:endParaRPr lang="en-US" sz="1200" dirty="0">
              <a:solidFill>
                <a:schemeClr val="tx1"/>
              </a:solidFill>
            </a:endParaRPr>
          </a:p>
        </p:txBody>
      </p:sp>
      <p:sp>
        <p:nvSpPr>
          <p:cNvPr id="17" name="Rectangle 16"/>
          <p:cNvSpPr/>
          <p:nvPr/>
        </p:nvSpPr>
        <p:spPr>
          <a:xfrm>
            <a:off x="6372200" y="1596841"/>
            <a:ext cx="1728192" cy="43355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200" dirty="0" smtClean="0">
                <a:solidFill>
                  <a:schemeClr val="tx1"/>
                </a:solidFill>
              </a:rPr>
              <a:t>სრულიად მოსალოდნელია</a:t>
            </a:r>
            <a:endParaRPr lang="en-US" sz="1200" dirty="0">
              <a:solidFill>
                <a:schemeClr val="tx1"/>
              </a:solidFill>
            </a:endParaRPr>
          </a:p>
        </p:txBody>
      </p:sp>
      <p:cxnSp>
        <p:nvCxnSpPr>
          <p:cNvPr id="9" name="Straight Arrow Connector 8"/>
          <p:cNvCxnSpPr/>
          <p:nvPr/>
        </p:nvCxnSpPr>
        <p:spPr>
          <a:xfrm>
            <a:off x="3707904" y="1773571"/>
            <a:ext cx="172819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131840" y="1596841"/>
            <a:ext cx="432048" cy="393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1</a:t>
            </a:r>
            <a:endParaRPr lang="en-US" dirty="0"/>
          </a:p>
        </p:txBody>
      </p:sp>
      <p:sp>
        <p:nvSpPr>
          <p:cNvPr id="23" name="Rectangle 22"/>
          <p:cNvSpPr/>
          <p:nvPr/>
        </p:nvSpPr>
        <p:spPr>
          <a:xfrm>
            <a:off x="5724128" y="1595331"/>
            <a:ext cx="432048" cy="393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10</a:t>
            </a:r>
            <a:endParaRPr lang="en-US" dirty="0"/>
          </a:p>
        </p:txBody>
      </p:sp>
      <p:sp>
        <p:nvSpPr>
          <p:cNvPr id="26" name="Rounded Rectangle 25"/>
          <p:cNvSpPr/>
          <p:nvPr/>
        </p:nvSpPr>
        <p:spPr>
          <a:xfrm>
            <a:off x="6395199" y="2348880"/>
            <a:ext cx="900100" cy="144016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n-US" dirty="0"/>
          </a:p>
        </p:txBody>
      </p:sp>
      <p:sp>
        <p:nvSpPr>
          <p:cNvPr id="12" name="Rectangle 11"/>
          <p:cNvSpPr/>
          <p:nvPr/>
        </p:nvSpPr>
        <p:spPr>
          <a:xfrm>
            <a:off x="7355675" y="5757090"/>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Tree>
    <p:extLst>
      <p:ext uri="{BB962C8B-B14F-4D97-AF65-F5344CB8AC3E}">
        <p14:creationId xmlns:p14="http://schemas.microsoft.com/office/powerpoint/2010/main" val="24772941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2074"/>
          </a:xfrm>
          <a:noFill/>
        </p:spPr>
        <p:txBody>
          <a:bodyPr/>
          <a:lstStyle/>
          <a:p>
            <a:r>
              <a:rPr lang="ka-GE" sz="1800" b="1" dirty="0" smtClean="0"/>
              <a:t>საგზაო მოძრაობის წესების  დარღვევის დეკლარირებული მაჩვენებელი | ჯამური სურათი</a:t>
            </a:r>
            <a:endParaRPr lang="en-US" sz="1800" b="1" dirty="0"/>
          </a:p>
        </p:txBody>
      </p:sp>
      <p:cxnSp>
        <p:nvCxnSpPr>
          <p:cNvPr id="4" name="Straight Connector 3"/>
          <p:cNvCxnSpPr/>
          <p:nvPr/>
        </p:nvCxnSpPr>
        <p:spPr>
          <a:xfrm flipV="1">
            <a:off x="840979" y="1414811"/>
            <a:ext cx="6467325" cy="947"/>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8"/>
          <p:cNvSpPr>
            <a:spLocks noChangeArrowheads="1"/>
          </p:cNvSpPr>
          <p:nvPr/>
        </p:nvSpPr>
        <p:spPr bwMode="auto">
          <a:xfrm>
            <a:off x="611560" y="1125905"/>
            <a:ext cx="6552728" cy="261610"/>
          </a:xfrm>
          <a:prstGeom prst="rect">
            <a:avLst/>
          </a:prstGeom>
          <a:noFill/>
          <a:ln w="9525">
            <a:noFill/>
            <a:miter lim="800000"/>
            <a:headEnd/>
            <a:tailEnd/>
          </a:ln>
        </p:spPr>
        <p:txBody>
          <a:bodyPr wrap="square">
            <a:spAutoFit/>
          </a:bodyPr>
          <a:lstStyle/>
          <a:p>
            <a:pPr algn="ctr"/>
            <a:r>
              <a:rPr lang="ka-GE" sz="1100" dirty="0" smtClean="0">
                <a:latin typeface="Sylfaen" pitchFamily="18" charset="0"/>
              </a:rPr>
              <a:t>რომელი დებულება აღწერს </a:t>
            </a:r>
            <a:r>
              <a:rPr lang="ka-GE" sz="1100" dirty="0">
                <a:latin typeface="Sylfaen" pitchFamily="18" charset="0"/>
              </a:rPr>
              <a:t>ყველაზე უკეთ თქვენს, როგორც მძღოლის ქცევას?</a:t>
            </a:r>
            <a:endParaRPr lang="en-US" sz="1100" dirty="0">
              <a:latin typeface="Sylfaen" pitchFamily="18" charset="0"/>
            </a:endParaRPr>
          </a:p>
        </p:txBody>
      </p:sp>
      <p:graphicFrame>
        <p:nvGraphicFramePr>
          <p:cNvPr id="23" name="Chart 22"/>
          <p:cNvGraphicFramePr/>
          <p:nvPr>
            <p:extLst>
              <p:ext uri="{D42A27DB-BD31-4B8C-83A1-F6EECF244321}">
                <p14:modId xmlns:p14="http://schemas.microsoft.com/office/powerpoint/2010/main" val="3660315594"/>
              </p:ext>
            </p:extLst>
          </p:nvPr>
        </p:nvGraphicFramePr>
        <p:xfrm>
          <a:off x="395536" y="1772816"/>
          <a:ext cx="3672408" cy="41044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9" name="Chart 28"/>
          <p:cNvGraphicFramePr/>
          <p:nvPr>
            <p:extLst>
              <p:ext uri="{D42A27DB-BD31-4B8C-83A1-F6EECF244321}">
                <p14:modId xmlns:p14="http://schemas.microsoft.com/office/powerpoint/2010/main" val="1899221735"/>
              </p:ext>
            </p:extLst>
          </p:nvPr>
        </p:nvGraphicFramePr>
        <p:xfrm>
          <a:off x="4427984" y="1806257"/>
          <a:ext cx="3672408" cy="4104456"/>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Tree>
    <p:extLst>
      <p:ext uri="{BB962C8B-B14F-4D97-AF65-F5344CB8AC3E}">
        <p14:creationId xmlns:p14="http://schemas.microsoft.com/office/powerpoint/2010/main" val="11266579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Chart 22"/>
          <p:cNvGraphicFramePr/>
          <p:nvPr>
            <p:extLst>
              <p:ext uri="{D42A27DB-BD31-4B8C-83A1-F6EECF244321}">
                <p14:modId xmlns:p14="http://schemas.microsoft.com/office/powerpoint/2010/main" val="2998761646"/>
              </p:ext>
            </p:extLst>
          </p:nvPr>
        </p:nvGraphicFramePr>
        <p:xfrm>
          <a:off x="323528" y="1124744"/>
          <a:ext cx="3672408" cy="352839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8"/>
          <p:cNvSpPr>
            <a:spLocks noChangeArrowheads="1"/>
          </p:cNvSpPr>
          <p:nvPr/>
        </p:nvSpPr>
        <p:spPr bwMode="auto">
          <a:xfrm>
            <a:off x="395536" y="1100644"/>
            <a:ext cx="3990470" cy="600164"/>
          </a:xfrm>
          <a:prstGeom prst="rect">
            <a:avLst/>
          </a:prstGeom>
          <a:noFill/>
          <a:ln w="9525">
            <a:noFill/>
            <a:miter lim="800000"/>
            <a:headEnd/>
            <a:tailEnd/>
          </a:ln>
        </p:spPr>
        <p:txBody>
          <a:bodyPr wrap="square">
            <a:spAutoFit/>
          </a:bodyPr>
          <a:lstStyle/>
          <a:p>
            <a:r>
              <a:rPr lang="ka-GE" sz="1100" dirty="0" smtClean="0">
                <a:latin typeface="Sylfaen" pitchFamily="18" charset="0"/>
              </a:rPr>
              <a:t>თქვენი </a:t>
            </a:r>
            <a:r>
              <a:rPr lang="ka-GE" sz="1100" dirty="0">
                <a:latin typeface="Sylfaen" pitchFamily="18" charset="0"/>
              </a:rPr>
              <a:t>ინფორმაციით, საქართველოში არის თუ არა დაწესებული ჯარიმა მძღოლის მიერ სიჩქარის გადაჭარბებაზე?</a:t>
            </a:r>
            <a:endParaRPr lang="en-US" sz="1100" dirty="0">
              <a:latin typeface="Sylfaen" pitchFamily="18" charset="0"/>
            </a:endParaRPr>
          </a:p>
        </p:txBody>
      </p:sp>
      <p:sp>
        <p:nvSpPr>
          <p:cNvPr id="2" name="Title 1"/>
          <p:cNvSpPr>
            <a:spLocks noGrp="1"/>
          </p:cNvSpPr>
          <p:nvPr>
            <p:ph type="title"/>
          </p:nvPr>
        </p:nvSpPr>
        <p:spPr>
          <a:xfrm>
            <a:off x="457200" y="274638"/>
            <a:ext cx="7620000" cy="562074"/>
          </a:xfrm>
          <a:noFill/>
        </p:spPr>
        <p:txBody>
          <a:bodyPr/>
          <a:lstStyle/>
          <a:p>
            <a:r>
              <a:rPr lang="ka-GE" sz="1800" b="1" dirty="0" smtClean="0"/>
              <a:t>სიჩქარის გადაჭარბებით მოძრაობაზე დაწესებული ჯარიმის ცნობადობა და გამოცდილება |  ჯამური სურათი</a:t>
            </a:r>
            <a:endParaRPr lang="en-US" sz="1800" b="1" dirty="0"/>
          </a:p>
        </p:txBody>
      </p:sp>
      <p:cxnSp>
        <p:nvCxnSpPr>
          <p:cNvPr id="4" name="Straight Connector 3"/>
          <p:cNvCxnSpPr/>
          <p:nvPr/>
        </p:nvCxnSpPr>
        <p:spPr>
          <a:xfrm flipV="1">
            <a:off x="467544" y="1686308"/>
            <a:ext cx="352839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29" name="Chart 28"/>
          <p:cNvGraphicFramePr/>
          <p:nvPr>
            <p:extLst>
              <p:ext uri="{D42A27DB-BD31-4B8C-83A1-F6EECF244321}">
                <p14:modId xmlns:p14="http://schemas.microsoft.com/office/powerpoint/2010/main" val="629709472"/>
              </p:ext>
            </p:extLst>
          </p:nvPr>
        </p:nvGraphicFramePr>
        <p:xfrm>
          <a:off x="4416801" y="1508885"/>
          <a:ext cx="3672408" cy="2064131"/>
        </p:xfrm>
        <a:graphic>
          <a:graphicData uri="http://schemas.openxmlformats.org/drawingml/2006/chart">
            <c:chart xmlns:c="http://schemas.openxmlformats.org/drawingml/2006/chart" xmlns:r="http://schemas.openxmlformats.org/officeDocument/2006/relationships" r:id="rId3"/>
          </a:graphicData>
        </a:graphic>
      </p:graphicFrame>
      <p:cxnSp>
        <p:nvCxnSpPr>
          <p:cNvPr id="31" name="Straight Connector 30"/>
          <p:cNvCxnSpPr/>
          <p:nvPr/>
        </p:nvCxnSpPr>
        <p:spPr>
          <a:xfrm flipV="1">
            <a:off x="4572000" y="1484784"/>
            <a:ext cx="352839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Rectangle 8"/>
          <p:cNvSpPr>
            <a:spLocks noChangeArrowheads="1"/>
          </p:cNvSpPr>
          <p:nvPr/>
        </p:nvSpPr>
        <p:spPr bwMode="auto">
          <a:xfrm>
            <a:off x="4572000" y="1052736"/>
            <a:ext cx="3744416" cy="430887"/>
          </a:xfrm>
          <a:prstGeom prst="rect">
            <a:avLst/>
          </a:prstGeom>
          <a:noFill/>
          <a:ln w="9525">
            <a:noFill/>
            <a:miter lim="800000"/>
            <a:headEnd/>
            <a:tailEnd/>
          </a:ln>
        </p:spPr>
        <p:txBody>
          <a:bodyPr wrap="square">
            <a:spAutoFit/>
          </a:bodyPr>
          <a:lstStyle/>
          <a:p>
            <a:r>
              <a:rPr lang="ka-GE" sz="1100" dirty="0">
                <a:latin typeface="Sylfaen" pitchFamily="18" charset="0"/>
              </a:rPr>
              <a:t>თქვენი ინფორმაციით რამდენს შეადგენს სიჩქარის გადაჭარბებაზე ადმინისტრაციული ჯარიმა?</a:t>
            </a:r>
            <a:endParaRPr lang="en-US" sz="1100" dirty="0">
              <a:latin typeface="Sylfaen" pitchFamily="18" charset="0"/>
            </a:endParaRPr>
          </a:p>
        </p:txBody>
      </p:sp>
      <p:cxnSp>
        <p:nvCxnSpPr>
          <p:cNvPr id="33" name="Straight Connector 32"/>
          <p:cNvCxnSpPr/>
          <p:nvPr/>
        </p:nvCxnSpPr>
        <p:spPr>
          <a:xfrm flipV="1">
            <a:off x="4386005" y="4149080"/>
            <a:ext cx="3528392" cy="1"/>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Rectangle 8"/>
          <p:cNvSpPr>
            <a:spLocks noChangeArrowheads="1"/>
          </p:cNvSpPr>
          <p:nvPr/>
        </p:nvSpPr>
        <p:spPr bwMode="auto">
          <a:xfrm>
            <a:off x="4386005" y="3573016"/>
            <a:ext cx="3744416" cy="600164"/>
          </a:xfrm>
          <a:prstGeom prst="rect">
            <a:avLst/>
          </a:prstGeom>
          <a:noFill/>
          <a:ln w="9525">
            <a:noFill/>
            <a:miter lim="800000"/>
            <a:headEnd/>
            <a:tailEnd/>
          </a:ln>
        </p:spPr>
        <p:txBody>
          <a:bodyPr wrap="square">
            <a:spAutoFit/>
          </a:bodyPr>
          <a:lstStyle/>
          <a:p>
            <a:r>
              <a:rPr lang="ka-GE" sz="1100" dirty="0">
                <a:latin typeface="Sylfaen" pitchFamily="18" charset="0"/>
              </a:rPr>
              <a:t>ბოლო 5 წლის განმავლობაში პირადად თქვენ საქართველოში დაუჯარიმებიხართ თუ არა ერთხელ მაინც სიჩქარის გადაჭარბების გამო? </a:t>
            </a:r>
            <a:endParaRPr lang="en-US" sz="1100" dirty="0">
              <a:latin typeface="Sylfaen" pitchFamily="18" charset="0"/>
            </a:endParaRPr>
          </a:p>
        </p:txBody>
      </p:sp>
      <p:graphicFrame>
        <p:nvGraphicFramePr>
          <p:cNvPr id="35" name="Chart 34"/>
          <p:cNvGraphicFramePr/>
          <p:nvPr>
            <p:extLst>
              <p:ext uri="{D42A27DB-BD31-4B8C-83A1-F6EECF244321}">
                <p14:modId xmlns:p14="http://schemas.microsoft.com/office/powerpoint/2010/main" val="139367945"/>
              </p:ext>
            </p:extLst>
          </p:nvPr>
        </p:nvGraphicFramePr>
        <p:xfrm>
          <a:off x="4552243" y="4173181"/>
          <a:ext cx="3672408" cy="2064132"/>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7596336" y="6122043"/>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
        <p:nvSpPr>
          <p:cNvPr id="6" name="Rounded Rectangle 5"/>
          <p:cNvSpPr/>
          <p:nvPr/>
        </p:nvSpPr>
        <p:spPr>
          <a:xfrm>
            <a:off x="7353016" y="2208632"/>
            <a:ext cx="462077" cy="332744"/>
          </a:xfrm>
          <a:prstGeom prst="round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78397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2074"/>
          </a:xfrm>
          <a:noFill/>
        </p:spPr>
        <p:txBody>
          <a:bodyPr/>
          <a:lstStyle/>
          <a:p>
            <a:r>
              <a:rPr lang="ka-GE" sz="1800" b="1" dirty="0"/>
              <a:t>მანქანის წესების დარღვევით გაჩერების </a:t>
            </a:r>
            <a:r>
              <a:rPr lang="ka-GE" sz="1800" b="1" dirty="0" smtClean="0"/>
              <a:t>  ქცევა და მიზეზები | ჯამური სურათი</a:t>
            </a:r>
            <a:endParaRPr lang="en-US" sz="1800" b="1" dirty="0"/>
          </a:p>
        </p:txBody>
      </p:sp>
      <p:cxnSp>
        <p:nvCxnSpPr>
          <p:cNvPr id="4" name="Straight Connector 3"/>
          <p:cNvCxnSpPr/>
          <p:nvPr/>
        </p:nvCxnSpPr>
        <p:spPr>
          <a:xfrm flipV="1">
            <a:off x="539552" y="1595264"/>
            <a:ext cx="4536504" cy="949"/>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8"/>
          <p:cNvSpPr>
            <a:spLocks noChangeArrowheads="1"/>
          </p:cNvSpPr>
          <p:nvPr/>
        </p:nvSpPr>
        <p:spPr bwMode="auto">
          <a:xfrm>
            <a:off x="467544" y="995100"/>
            <a:ext cx="4896544" cy="600164"/>
          </a:xfrm>
          <a:prstGeom prst="rect">
            <a:avLst/>
          </a:prstGeom>
          <a:noFill/>
          <a:ln w="9525">
            <a:noFill/>
            <a:miter lim="800000"/>
            <a:headEnd/>
            <a:tailEnd/>
          </a:ln>
        </p:spPr>
        <p:txBody>
          <a:bodyPr wrap="square">
            <a:spAutoFit/>
          </a:bodyPr>
          <a:lstStyle/>
          <a:p>
            <a:r>
              <a:rPr lang="ka-GE" sz="1100" dirty="0" smtClean="0">
                <a:latin typeface="Sylfaen" pitchFamily="18" charset="0"/>
              </a:rPr>
              <a:t>ბოლო </a:t>
            </a:r>
            <a:r>
              <a:rPr lang="ka-GE" sz="1100" dirty="0">
                <a:latin typeface="Sylfaen" pitchFamily="18" charset="0"/>
              </a:rPr>
              <a:t>1 წლის გათვალისწინებით, პირადად თქვენ </a:t>
            </a:r>
            <a:r>
              <a:rPr lang="ka-GE" sz="1100" dirty="0" smtClean="0">
                <a:latin typeface="Sylfaen" pitchFamily="18" charset="0"/>
              </a:rPr>
              <a:t> </a:t>
            </a:r>
            <a:r>
              <a:rPr lang="ka-GE" sz="1100" dirty="0">
                <a:latin typeface="Sylfaen" pitchFamily="18" charset="0"/>
              </a:rPr>
              <a:t>აჩერებთ თუ არა ავტომობილს ფეხით მოსიარულეთა სავალ ნაწილზე ე.წ. “ტროტუარზე”, სადაც არ არის დახაზული პარკინგისთვის გამოყოფილი ადგილები?</a:t>
            </a:r>
            <a:endParaRPr lang="en-US" sz="1100" dirty="0">
              <a:latin typeface="Sylfaen" pitchFamily="18" charset="0"/>
            </a:endParaRPr>
          </a:p>
        </p:txBody>
      </p:sp>
      <p:graphicFrame>
        <p:nvGraphicFramePr>
          <p:cNvPr id="23" name="Chart 22"/>
          <p:cNvGraphicFramePr/>
          <p:nvPr>
            <p:extLst>
              <p:ext uri="{D42A27DB-BD31-4B8C-83A1-F6EECF244321}">
                <p14:modId xmlns:p14="http://schemas.microsoft.com/office/powerpoint/2010/main" val="672947198"/>
              </p:ext>
            </p:extLst>
          </p:nvPr>
        </p:nvGraphicFramePr>
        <p:xfrm>
          <a:off x="454807" y="1596212"/>
          <a:ext cx="3672408" cy="4104456"/>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a:off x="4954779" y="2205784"/>
            <a:ext cx="339439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p:cNvSpPr>
            <a:spLocks noChangeArrowheads="1"/>
          </p:cNvSpPr>
          <p:nvPr/>
        </p:nvSpPr>
        <p:spPr bwMode="auto">
          <a:xfrm>
            <a:off x="4955421" y="1737076"/>
            <a:ext cx="3417129" cy="430887"/>
          </a:xfrm>
          <a:prstGeom prst="rect">
            <a:avLst/>
          </a:prstGeom>
          <a:noFill/>
          <a:ln w="9525">
            <a:noFill/>
            <a:miter lim="800000"/>
            <a:headEnd/>
            <a:tailEnd/>
          </a:ln>
        </p:spPr>
        <p:txBody>
          <a:bodyPr wrap="square">
            <a:spAutoFit/>
          </a:bodyPr>
          <a:lstStyle/>
          <a:p>
            <a:pPr algn="r"/>
            <a:r>
              <a:rPr lang="ka-GE" sz="1100" dirty="0">
                <a:latin typeface="Sylfaen" pitchFamily="18" charset="0"/>
              </a:rPr>
              <a:t> </a:t>
            </a:r>
            <a:r>
              <a:rPr lang="ka-GE" sz="1100" dirty="0" smtClean="0">
                <a:latin typeface="Sylfaen" pitchFamily="18" charset="0"/>
              </a:rPr>
              <a:t>რატომ აჩერებთ ხოლმე მანქანას ფეხით მოსიარულეთა სავალ ნაწილზე?</a:t>
            </a:r>
            <a:endParaRPr lang="en-US" sz="1100" dirty="0">
              <a:latin typeface="Sylfaen" pitchFamily="18" charset="0"/>
            </a:endParaRPr>
          </a:p>
        </p:txBody>
      </p:sp>
      <p:graphicFrame>
        <p:nvGraphicFramePr>
          <p:cNvPr id="11" name="Chart 10"/>
          <p:cNvGraphicFramePr/>
          <p:nvPr>
            <p:extLst>
              <p:ext uri="{D42A27DB-BD31-4B8C-83A1-F6EECF244321}">
                <p14:modId xmlns:p14="http://schemas.microsoft.com/office/powerpoint/2010/main" val="2713475832"/>
              </p:ext>
            </p:extLst>
          </p:nvPr>
        </p:nvGraphicFramePr>
        <p:xfrm>
          <a:off x="4676761" y="2239743"/>
          <a:ext cx="3672408" cy="3647360"/>
        </p:xfrm>
        <a:graphic>
          <a:graphicData uri="http://schemas.openxmlformats.org/drawingml/2006/chart">
            <c:chart xmlns:c="http://schemas.openxmlformats.org/drawingml/2006/chart" xmlns:r="http://schemas.openxmlformats.org/officeDocument/2006/relationships" r:id="rId3"/>
          </a:graphicData>
        </a:graphic>
      </p:graphicFrame>
      <p:sp>
        <p:nvSpPr>
          <p:cNvPr id="13" name="Rounded Rectangle 12"/>
          <p:cNvSpPr/>
          <p:nvPr/>
        </p:nvSpPr>
        <p:spPr>
          <a:xfrm>
            <a:off x="7704348" y="2420888"/>
            <a:ext cx="504056" cy="32960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889409" y="5776517"/>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77</a:t>
            </a:r>
            <a:endParaRPr lang="en-US" sz="1400" dirty="0">
              <a:solidFill>
                <a:schemeClr val="tx1"/>
              </a:solidFill>
            </a:endParaRPr>
          </a:p>
        </p:txBody>
      </p:sp>
      <p:sp>
        <p:nvSpPr>
          <p:cNvPr id="15" name="Rectangle 14"/>
          <p:cNvSpPr/>
          <p:nvPr/>
        </p:nvSpPr>
        <p:spPr>
          <a:xfrm>
            <a:off x="6985911" y="4653136"/>
            <a:ext cx="1474521" cy="864096"/>
          </a:xfrm>
          <a:prstGeom prst="rect">
            <a:avLst/>
          </a:prstGeom>
          <a:noFill/>
          <a:ln>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900" dirty="0" smtClean="0">
                <a:solidFill>
                  <a:schemeClr val="tx1"/>
                </a:solidFill>
              </a:rPr>
              <a:t>შენიშვნა: მონაცემთა ჯამი აღემატება  100%-ს, რადგან დასაშვები იყო ერთზე მეტი პასუხი</a:t>
            </a:r>
            <a:endParaRPr lang="en-US" sz="900" dirty="0">
              <a:solidFill>
                <a:schemeClr val="tx1"/>
              </a:solidFill>
            </a:endParaRPr>
          </a:p>
        </p:txBody>
      </p:sp>
      <p:sp>
        <p:nvSpPr>
          <p:cNvPr id="16" name="Rectangle 15"/>
          <p:cNvSpPr/>
          <p:nvPr/>
        </p:nvSpPr>
        <p:spPr>
          <a:xfrm>
            <a:off x="1968757" y="5949280"/>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
        <p:nvSpPr>
          <p:cNvPr id="6" name="Right Brace 5"/>
          <p:cNvSpPr/>
          <p:nvPr/>
        </p:nvSpPr>
        <p:spPr>
          <a:xfrm>
            <a:off x="2723477" y="3140968"/>
            <a:ext cx="372359" cy="23762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Oval 6"/>
          <p:cNvSpPr/>
          <p:nvPr/>
        </p:nvSpPr>
        <p:spPr>
          <a:xfrm>
            <a:off x="3095836" y="4125552"/>
            <a:ext cx="900100" cy="432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600" dirty="0" smtClean="0"/>
              <a:t>39%</a:t>
            </a:r>
            <a:endParaRPr lang="en-US" sz="1600" dirty="0"/>
          </a:p>
        </p:txBody>
      </p:sp>
      <p:sp>
        <p:nvSpPr>
          <p:cNvPr id="10" name="Right Arrow 9"/>
          <p:cNvSpPr/>
          <p:nvPr/>
        </p:nvSpPr>
        <p:spPr>
          <a:xfrm>
            <a:off x="4134754" y="4227326"/>
            <a:ext cx="360040" cy="228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42816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p:cNvGraphicFramePr/>
          <p:nvPr>
            <p:extLst>
              <p:ext uri="{D42A27DB-BD31-4B8C-83A1-F6EECF244321}">
                <p14:modId xmlns:p14="http://schemas.microsoft.com/office/powerpoint/2010/main" val="1352354219"/>
              </p:ext>
            </p:extLst>
          </p:nvPr>
        </p:nvGraphicFramePr>
        <p:xfrm>
          <a:off x="370722" y="2060848"/>
          <a:ext cx="7402390" cy="410534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552400" y="260648"/>
            <a:ext cx="7620000" cy="562074"/>
          </a:xfrm>
          <a:noFill/>
        </p:spPr>
        <p:txBody>
          <a:bodyPr/>
          <a:lstStyle/>
          <a:p>
            <a:r>
              <a:rPr lang="ka-GE" sz="1800" b="1" dirty="0" smtClean="0"/>
              <a:t>მღოლების საზ. ტრანსპორტით მოძრაობის მასტიმულირებელი ფაქტორები | ჯამური სურათი</a:t>
            </a:r>
            <a:endParaRPr lang="en-US" sz="1800" b="1" dirty="0"/>
          </a:p>
        </p:txBody>
      </p:sp>
      <p:cxnSp>
        <p:nvCxnSpPr>
          <p:cNvPr id="4" name="Straight Connector 3"/>
          <p:cNvCxnSpPr/>
          <p:nvPr/>
        </p:nvCxnSpPr>
        <p:spPr>
          <a:xfrm>
            <a:off x="698002" y="1368635"/>
            <a:ext cx="56741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Rectangle 8"/>
          <p:cNvSpPr>
            <a:spLocks noChangeArrowheads="1"/>
          </p:cNvSpPr>
          <p:nvPr/>
        </p:nvSpPr>
        <p:spPr bwMode="auto">
          <a:xfrm>
            <a:off x="582529" y="908720"/>
            <a:ext cx="5789671" cy="430887"/>
          </a:xfrm>
          <a:prstGeom prst="rect">
            <a:avLst/>
          </a:prstGeom>
          <a:noFill/>
          <a:ln w="9525">
            <a:noFill/>
            <a:miter lim="800000"/>
            <a:headEnd/>
            <a:tailEnd/>
          </a:ln>
        </p:spPr>
        <p:txBody>
          <a:bodyPr wrap="square">
            <a:spAutoFit/>
          </a:bodyPr>
          <a:lstStyle/>
          <a:p>
            <a:r>
              <a:rPr lang="ka-GE" sz="1100" dirty="0">
                <a:latin typeface="Sylfaen" pitchFamily="18" charset="0"/>
              </a:rPr>
              <a:t>გთხოვთ მითხრათ, რამდენად მოსალოდნელია უარი თქვათ საკუთარი ავტომობილით მოძრაობაზე და ისარგებლოთ საზოგადოებრივი ტრანსპორტით შემდეგ შემთხვევებში?</a:t>
            </a:r>
            <a:endParaRPr lang="ka-GE" sz="1100" dirty="0" smtClean="0">
              <a:latin typeface="Sylfaen" pitchFamily="18" charset="0"/>
            </a:endParaRPr>
          </a:p>
        </p:txBody>
      </p:sp>
      <p:sp>
        <p:nvSpPr>
          <p:cNvPr id="6" name="Rectangle 5"/>
          <p:cNvSpPr/>
          <p:nvPr/>
        </p:nvSpPr>
        <p:spPr>
          <a:xfrm>
            <a:off x="1331640" y="1556792"/>
            <a:ext cx="1728192" cy="43355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200" dirty="0" smtClean="0">
                <a:solidFill>
                  <a:schemeClr val="tx1"/>
                </a:solidFill>
              </a:rPr>
              <a:t>სრულიად არ არის მოსალოდენლი</a:t>
            </a:r>
            <a:endParaRPr lang="en-US" sz="1200" dirty="0">
              <a:solidFill>
                <a:schemeClr val="tx1"/>
              </a:solidFill>
            </a:endParaRPr>
          </a:p>
        </p:txBody>
      </p:sp>
      <p:sp>
        <p:nvSpPr>
          <p:cNvPr id="17" name="Rectangle 16"/>
          <p:cNvSpPr/>
          <p:nvPr/>
        </p:nvSpPr>
        <p:spPr>
          <a:xfrm>
            <a:off x="6228184" y="1596841"/>
            <a:ext cx="1728192" cy="43355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1200" dirty="0" smtClean="0">
                <a:solidFill>
                  <a:schemeClr val="tx1"/>
                </a:solidFill>
              </a:rPr>
              <a:t>სრულიად მოსალოდნელია</a:t>
            </a:r>
            <a:endParaRPr lang="en-US" sz="1200" dirty="0">
              <a:solidFill>
                <a:schemeClr val="tx1"/>
              </a:solidFill>
            </a:endParaRPr>
          </a:p>
        </p:txBody>
      </p:sp>
      <p:cxnSp>
        <p:nvCxnSpPr>
          <p:cNvPr id="9" name="Straight Arrow Connector 8"/>
          <p:cNvCxnSpPr/>
          <p:nvPr/>
        </p:nvCxnSpPr>
        <p:spPr>
          <a:xfrm>
            <a:off x="3707904" y="1773571"/>
            <a:ext cx="172819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131840" y="1596841"/>
            <a:ext cx="432048" cy="393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1</a:t>
            </a:r>
            <a:endParaRPr lang="en-US" dirty="0"/>
          </a:p>
        </p:txBody>
      </p:sp>
      <p:sp>
        <p:nvSpPr>
          <p:cNvPr id="23" name="Rectangle 22"/>
          <p:cNvSpPr/>
          <p:nvPr/>
        </p:nvSpPr>
        <p:spPr>
          <a:xfrm>
            <a:off x="5724128" y="1595331"/>
            <a:ext cx="432048" cy="393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10</a:t>
            </a:r>
            <a:endParaRPr lang="en-US" dirty="0"/>
          </a:p>
        </p:txBody>
      </p:sp>
      <p:sp>
        <p:nvSpPr>
          <p:cNvPr id="26" name="Rounded Rectangle 25"/>
          <p:cNvSpPr/>
          <p:nvPr/>
        </p:nvSpPr>
        <p:spPr>
          <a:xfrm>
            <a:off x="7024098" y="2204864"/>
            <a:ext cx="900100" cy="1440160"/>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427683" y="5993434"/>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Tree>
    <p:extLst>
      <p:ext uri="{BB962C8B-B14F-4D97-AF65-F5344CB8AC3E}">
        <p14:creationId xmlns:p14="http://schemas.microsoft.com/office/powerpoint/2010/main" val="26405107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582531" y="908720"/>
            <a:ext cx="4133485" cy="769441"/>
          </a:xfrm>
          <a:prstGeom prst="rect">
            <a:avLst/>
          </a:prstGeom>
          <a:noFill/>
          <a:ln w="9525">
            <a:noFill/>
            <a:miter lim="800000"/>
            <a:headEnd/>
            <a:tailEnd/>
          </a:ln>
        </p:spPr>
        <p:txBody>
          <a:bodyPr wrap="square">
            <a:spAutoFit/>
          </a:bodyPr>
          <a:lstStyle/>
          <a:p>
            <a:r>
              <a:rPr lang="ka-GE" sz="1100" dirty="0" smtClean="0">
                <a:latin typeface="Sylfaen" pitchFamily="18" charset="0"/>
              </a:rPr>
              <a:t>გთხოვთ გაიხსენოთ და მითხრათ, ბოლო 3 წლის მანძილზე გინახავთ / მოგისმენიათ /  წაგიკითხავთ რაიმე სახის ინფორმაცია საგზაო უსაფრთოების თემაზე (მაგ: ქვეითების / მძღოლების საგზაო მოძრაობის წესები და სხვ)? </a:t>
            </a:r>
          </a:p>
        </p:txBody>
      </p:sp>
      <p:graphicFrame>
        <p:nvGraphicFramePr>
          <p:cNvPr id="10" name="Chart 9"/>
          <p:cNvGraphicFramePr/>
          <p:nvPr>
            <p:extLst>
              <p:ext uri="{D42A27DB-BD31-4B8C-83A1-F6EECF244321}">
                <p14:modId xmlns:p14="http://schemas.microsoft.com/office/powerpoint/2010/main" val="4130484516"/>
              </p:ext>
            </p:extLst>
          </p:nvPr>
        </p:nvGraphicFramePr>
        <p:xfrm>
          <a:off x="273009" y="1898191"/>
          <a:ext cx="4536504" cy="302433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52400" y="260648"/>
            <a:ext cx="7620000" cy="562074"/>
          </a:xfrm>
          <a:noFill/>
        </p:spPr>
        <p:txBody>
          <a:bodyPr/>
          <a:lstStyle/>
          <a:p>
            <a:r>
              <a:rPr lang="ka-GE" sz="1800" b="1" dirty="0" smtClean="0"/>
              <a:t>საგზაო უსაფრთხოების თემაზე  სხვადასხვა აქტივობების ცნობადობა |  ჯამური სურათი</a:t>
            </a:r>
            <a:endParaRPr lang="en-US" sz="1800" b="1" dirty="0"/>
          </a:p>
        </p:txBody>
      </p:sp>
      <p:cxnSp>
        <p:nvCxnSpPr>
          <p:cNvPr id="4" name="Straight Connector 3"/>
          <p:cNvCxnSpPr/>
          <p:nvPr/>
        </p:nvCxnSpPr>
        <p:spPr>
          <a:xfrm>
            <a:off x="698002" y="1678161"/>
            <a:ext cx="401801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35" name="Chart 34"/>
          <p:cNvGraphicFramePr/>
          <p:nvPr>
            <p:extLst>
              <p:ext uri="{D42A27DB-BD31-4B8C-83A1-F6EECF244321}">
                <p14:modId xmlns:p14="http://schemas.microsoft.com/office/powerpoint/2010/main" val="3158221437"/>
              </p:ext>
            </p:extLst>
          </p:nvPr>
        </p:nvGraphicFramePr>
        <p:xfrm>
          <a:off x="2996369" y="2768641"/>
          <a:ext cx="5752095" cy="3684695"/>
        </p:xfrm>
        <a:graphic>
          <a:graphicData uri="http://schemas.openxmlformats.org/drawingml/2006/chart">
            <c:chart xmlns:c="http://schemas.openxmlformats.org/drawingml/2006/chart" xmlns:r="http://schemas.openxmlformats.org/officeDocument/2006/relationships" r:id="rId4"/>
          </a:graphicData>
        </a:graphic>
      </p:graphicFrame>
      <p:sp>
        <p:nvSpPr>
          <p:cNvPr id="40" name="Right Arrow 39"/>
          <p:cNvSpPr/>
          <p:nvPr/>
        </p:nvSpPr>
        <p:spPr>
          <a:xfrm>
            <a:off x="2635203" y="3429000"/>
            <a:ext cx="432048" cy="360040"/>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4331481" y="2768641"/>
            <a:ext cx="4018014"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8"/>
          <p:cNvSpPr>
            <a:spLocks noChangeArrowheads="1"/>
          </p:cNvSpPr>
          <p:nvPr/>
        </p:nvSpPr>
        <p:spPr bwMode="auto">
          <a:xfrm>
            <a:off x="4202059" y="2180764"/>
            <a:ext cx="4133485" cy="600164"/>
          </a:xfrm>
          <a:prstGeom prst="rect">
            <a:avLst/>
          </a:prstGeom>
          <a:noFill/>
          <a:ln w="9525">
            <a:noFill/>
            <a:miter lim="800000"/>
            <a:headEnd/>
            <a:tailEnd/>
          </a:ln>
        </p:spPr>
        <p:txBody>
          <a:bodyPr wrap="square">
            <a:spAutoFit/>
          </a:bodyPr>
          <a:lstStyle/>
          <a:p>
            <a:pPr algn="r"/>
            <a:r>
              <a:rPr lang="ka-GE" sz="1100" dirty="0">
                <a:latin typeface="Sylfaen" pitchFamily="18" charset="0"/>
              </a:rPr>
              <a:t>გთხოვთ დამისახელოთ ყველა წყარო, სადაც ბოლო 3 წლის მანძილზე გინახავთ, მოგისმენიათ, წაგიკითხვათ რაიმე სახის ინფორმაცია საგზაო უსაფრთოების თემაზე?</a:t>
            </a:r>
            <a:endParaRPr lang="ka-GE" sz="1100" dirty="0" smtClean="0">
              <a:latin typeface="Sylfaen" pitchFamily="18" charset="0"/>
            </a:endParaRPr>
          </a:p>
        </p:txBody>
      </p:sp>
      <p:sp>
        <p:nvSpPr>
          <p:cNvPr id="11" name="Rectangle 10"/>
          <p:cNvSpPr/>
          <p:nvPr/>
        </p:nvSpPr>
        <p:spPr>
          <a:xfrm>
            <a:off x="683568" y="4955682"/>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
        <p:nvSpPr>
          <p:cNvPr id="12" name="Rectangle 11"/>
          <p:cNvSpPr/>
          <p:nvPr/>
        </p:nvSpPr>
        <p:spPr>
          <a:xfrm>
            <a:off x="6948264" y="5949280"/>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N=72</a:t>
            </a:r>
            <a:endParaRPr lang="en-US" sz="1400" dirty="0">
              <a:solidFill>
                <a:schemeClr val="tx1"/>
              </a:solidFill>
            </a:endParaRPr>
          </a:p>
        </p:txBody>
      </p:sp>
    </p:spTree>
    <p:extLst>
      <p:ext uri="{BB962C8B-B14F-4D97-AF65-F5344CB8AC3E}">
        <p14:creationId xmlns:p14="http://schemas.microsoft.com/office/powerpoint/2010/main" val="16982807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p:cNvGraphicFramePr/>
          <p:nvPr>
            <p:extLst>
              <p:ext uri="{D42A27DB-BD31-4B8C-83A1-F6EECF244321}">
                <p14:modId xmlns:p14="http://schemas.microsoft.com/office/powerpoint/2010/main" val="1522717553"/>
              </p:ext>
            </p:extLst>
          </p:nvPr>
        </p:nvGraphicFramePr>
        <p:xfrm>
          <a:off x="683568" y="1079448"/>
          <a:ext cx="7402390"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7" name="Right Arrow Callout 6"/>
          <p:cNvSpPr/>
          <p:nvPr/>
        </p:nvSpPr>
        <p:spPr>
          <a:xfrm>
            <a:off x="899592" y="1196752"/>
            <a:ext cx="1440160" cy="792088"/>
          </a:xfrm>
          <a:prstGeom prst="rightArrowCallout">
            <a:avLst>
              <a:gd name="adj1" fmla="val 25000"/>
              <a:gd name="adj2" fmla="val 25000"/>
              <a:gd name="adj3" fmla="val 43324"/>
              <a:gd name="adj4" fmla="val 64977"/>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2400" y="260648"/>
            <a:ext cx="7620000" cy="562074"/>
          </a:xfrm>
          <a:noFill/>
        </p:spPr>
        <p:txBody>
          <a:bodyPr/>
          <a:lstStyle/>
          <a:p>
            <a:r>
              <a:rPr lang="ka-GE" sz="1800" b="1" dirty="0" smtClean="0"/>
              <a:t>გამოკითხულთა დემოგრაფია</a:t>
            </a:r>
            <a:endParaRPr lang="en-US" sz="1800" b="1" dirty="0"/>
          </a:p>
        </p:txBody>
      </p:sp>
      <p:sp>
        <p:nvSpPr>
          <p:cNvPr id="12" name="Rounded Rectangle 11"/>
          <p:cNvSpPr/>
          <p:nvPr/>
        </p:nvSpPr>
        <p:spPr>
          <a:xfrm>
            <a:off x="4103948" y="3293076"/>
            <a:ext cx="540060" cy="828092"/>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a:off x="5796136" y="1773107"/>
            <a:ext cx="576064" cy="414046"/>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971600" y="1403775"/>
            <a:ext cx="1224136" cy="369332"/>
          </a:xfrm>
          <a:prstGeom prst="rect">
            <a:avLst/>
          </a:prstGeom>
          <a:noFill/>
        </p:spPr>
        <p:txBody>
          <a:bodyPr wrap="square" rtlCol="0">
            <a:spAutoFit/>
          </a:bodyPr>
          <a:lstStyle/>
          <a:p>
            <a:r>
              <a:rPr lang="ka-GE" dirty="0" smtClean="0"/>
              <a:t>სქესი</a:t>
            </a:r>
            <a:endParaRPr lang="en-US" dirty="0"/>
          </a:p>
        </p:txBody>
      </p:sp>
      <p:sp>
        <p:nvSpPr>
          <p:cNvPr id="15" name="TextBox 14"/>
          <p:cNvSpPr txBox="1"/>
          <p:nvPr/>
        </p:nvSpPr>
        <p:spPr>
          <a:xfrm>
            <a:off x="1043608" y="3491716"/>
            <a:ext cx="1224136" cy="369332"/>
          </a:xfrm>
          <a:prstGeom prst="rect">
            <a:avLst/>
          </a:prstGeom>
          <a:noFill/>
        </p:spPr>
        <p:txBody>
          <a:bodyPr wrap="square" rtlCol="0">
            <a:spAutoFit/>
          </a:bodyPr>
          <a:lstStyle/>
          <a:p>
            <a:r>
              <a:rPr lang="ka-GE" dirty="0" smtClean="0"/>
              <a:t>ასაკი</a:t>
            </a:r>
            <a:endParaRPr lang="en-US" dirty="0"/>
          </a:p>
        </p:txBody>
      </p:sp>
      <p:sp>
        <p:nvSpPr>
          <p:cNvPr id="18" name="Right Arrow Callout 17"/>
          <p:cNvSpPr/>
          <p:nvPr/>
        </p:nvSpPr>
        <p:spPr>
          <a:xfrm>
            <a:off x="971600" y="3284984"/>
            <a:ext cx="1440160" cy="792088"/>
          </a:xfrm>
          <a:prstGeom prst="rightArrowCallout">
            <a:avLst>
              <a:gd name="adj1" fmla="val 25000"/>
              <a:gd name="adj2" fmla="val 25000"/>
              <a:gd name="adj3" fmla="val 43324"/>
              <a:gd name="adj4" fmla="val 64977"/>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7427683" y="5993434"/>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Tree>
    <p:extLst>
      <p:ext uri="{BB962C8B-B14F-4D97-AF65-F5344CB8AC3E}">
        <p14:creationId xmlns:p14="http://schemas.microsoft.com/office/powerpoint/2010/main" val="311439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600" b="1" dirty="0" smtClean="0"/>
              <a:t>1. კვლევის დიზაინი</a:t>
            </a:r>
            <a:endParaRPr lang="en-US" sz="3600" b="1" dirty="0"/>
          </a:p>
        </p:txBody>
      </p:sp>
    </p:spTree>
    <p:extLst>
      <p:ext uri="{BB962C8B-B14F-4D97-AF65-F5344CB8AC3E}">
        <p14:creationId xmlns:p14="http://schemas.microsoft.com/office/powerpoint/2010/main" val="23112694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9" name="Chart 38"/>
          <p:cNvGraphicFramePr/>
          <p:nvPr>
            <p:extLst>
              <p:ext uri="{D42A27DB-BD31-4B8C-83A1-F6EECF244321}">
                <p14:modId xmlns:p14="http://schemas.microsoft.com/office/powerpoint/2010/main" val="834807294"/>
              </p:ext>
            </p:extLst>
          </p:nvPr>
        </p:nvGraphicFramePr>
        <p:xfrm>
          <a:off x="1115616" y="1177424"/>
          <a:ext cx="7402390" cy="5275912"/>
        </p:xfrm>
        <a:graphic>
          <a:graphicData uri="http://schemas.openxmlformats.org/drawingml/2006/chart">
            <c:chart xmlns:c="http://schemas.openxmlformats.org/drawingml/2006/chart" xmlns:r="http://schemas.openxmlformats.org/officeDocument/2006/relationships" r:id="rId2"/>
          </a:graphicData>
        </a:graphic>
      </p:graphicFrame>
      <p:sp>
        <p:nvSpPr>
          <p:cNvPr id="7" name="Right Arrow Callout 6"/>
          <p:cNvSpPr/>
          <p:nvPr/>
        </p:nvSpPr>
        <p:spPr>
          <a:xfrm>
            <a:off x="755576" y="1196752"/>
            <a:ext cx="2088232" cy="792088"/>
          </a:xfrm>
          <a:prstGeom prst="rightArrowCallout">
            <a:avLst>
              <a:gd name="adj1" fmla="val 25000"/>
              <a:gd name="adj2" fmla="val 25000"/>
              <a:gd name="adj3" fmla="val 43324"/>
              <a:gd name="adj4" fmla="val 64977"/>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52400" y="260648"/>
            <a:ext cx="7620000" cy="562074"/>
          </a:xfrm>
          <a:noFill/>
        </p:spPr>
        <p:txBody>
          <a:bodyPr/>
          <a:lstStyle/>
          <a:p>
            <a:r>
              <a:rPr lang="ka-GE" sz="1800" b="1" dirty="0" smtClean="0"/>
              <a:t>გამოკითხულთა მანქანის ტიპი და მართვის გამოცდილება</a:t>
            </a:r>
            <a:endParaRPr lang="en-US" sz="1800" b="1" dirty="0"/>
          </a:p>
        </p:txBody>
      </p:sp>
      <p:sp>
        <p:nvSpPr>
          <p:cNvPr id="14" name="Rounded Rectangle 13"/>
          <p:cNvSpPr/>
          <p:nvPr/>
        </p:nvSpPr>
        <p:spPr>
          <a:xfrm>
            <a:off x="6372200" y="1303368"/>
            <a:ext cx="576064" cy="414046"/>
          </a:xfrm>
          <a:prstGeom prst="roundRect">
            <a:avLst/>
          </a:prstGeom>
          <a:noFill/>
          <a:ln>
            <a:solidFill>
              <a:schemeClr val="accent1"/>
            </a:solidFill>
            <a:prstDash val="sys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611560" y="1403775"/>
            <a:ext cx="1656184" cy="523220"/>
          </a:xfrm>
          <a:prstGeom prst="rect">
            <a:avLst/>
          </a:prstGeom>
          <a:noFill/>
        </p:spPr>
        <p:txBody>
          <a:bodyPr wrap="square" rtlCol="0">
            <a:spAutoFit/>
          </a:bodyPr>
          <a:lstStyle/>
          <a:p>
            <a:pPr algn="ctr"/>
            <a:r>
              <a:rPr lang="ka-GE" sz="1400" dirty="0" smtClean="0"/>
              <a:t>ავტომობილის ტიპი</a:t>
            </a:r>
            <a:endParaRPr lang="en-US" sz="1400" dirty="0"/>
          </a:p>
        </p:txBody>
      </p:sp>
      <p:sp>
        <p:nvSpPr>
          <p:cNvPr id="15" name="TextBox 14"/>
          <p:cNvSpPr txBox="1"/>
          <p:nvPr/>
        </p:nvSpPr>
        <p:spPr>
          <a:xfrm>
            <a:off x="683568" y="3409836"/>
            <a:ext cx="1512168" cy="523220"/>
          </a:xfrm>
          <a:prstGeom prst="rect">
            <a:avLst/>
          </a:prstGeom>
          <a:noFill/>
        </p:spPr>
        <p:txBody>
          <a:bodyPr wrap="square" rtlCol="0">
            <a:spAutoFit/>
          </a:bodyPr>
          <a:lstStyle/>
          <a:p>
            <a:pPr algn="ctr"/>
            <a:r>
              <a:rPr lang="ka-GE" sz="1400" dirty="0" smtClean="0"/>
              <a:t>მართვის გამოცდილება</a:t>
            </a:r>
            <a:endParaRPr lang="en-US" sz="1400" dirty="0"/>
          </a:p>
        </p:txBody>
      </p:sp>
      <p:sp>
        <p:nvSpPr>
          <p:cNvPr id="18" name="Right Arrow Callout 17"/>
          <p:cNvSpPr/>
          <p:nvPr/>
        </p:nvSpPr>
        <p:spPr>
          <a:xfrm>
            <a:off x="755576" y="3284984"/>
            <a:ext cx="2088232" cy="792088"/>
          </a:xfrm>
          <a:prstGeom prst="rightArrowCallout">
            <a:avLst>
              <a:gd name="adj1" fmla="val 25000"/>
              <a:gd name="adj2" fmla="val 25000"/>
              <a:gd name="adj3" fmla="val 43324"/>
              <a:gd name="adj4" fmla="val 64977"/>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427683" y="5993434"/>
            <a:ext cx="744717" cy="345526"/>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a:t>
            </a:r>
            <a:r>
              <a:rPr lang="ka-GE" sz="1400" dirty="0" smtClean="0">
                <a:solidFill>
                  <a:schemeClr val="tx1"/>
                </a:solidFill>
              </a:rPr>
              <a:t>200</a:t>
            </a:r>
            <a:endParaRPr lang="en-US" sz="1400" dirty="0">
              <a:solidFill>
                <a:schemeClr val="tx1"/>
              </a:solidFill>
            </a:endParaRPr>
          </a:p>
        </p:txBody>
      </p:sp>
    </p:spTree>
    <p:extLst>
      <p:ext uri="{BB962C8B-B14F-4D97-AF65-F5344CB8AC3E}">
        <p14:creationId xmlns:p14="http://schemas.microsoft.com/office/powerpoint/2010/main" val="4290772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980728"/>
            <a:ext cx="7416824" cy="923330"/>
          </a:xfrm>
          <a:prstGeom prst="rect">
            <a:avLst/>
          </a:prstGeom>
          <a:noFill/>
        </p:spPr>
        <p:txBody>
          <a:bodyPr wrap="square" rtlCol="0">
            <a:spAutoFit/>
          </a:bodyPr>
          <a:lstStyle/>
          <a:p>
            <a:pPr algn="ctr"/>
            <a:r>
              <a:rPr lang="ka-GE" dirty="0" smtClean="0"/>
              <a:t>კვლევის მიზანად ისახავდა მძღოლების მიერ საგზაო მოძრაობის წესების დარღვევის მაჩვენებლის განსაზღვრას და მათი დამოკიდებულებების გამოვლენას</a:t>
            </a:r>
            <a:endParaRPr lang="en-US" dirty="0"/>
          </a:p>
        </p:txBody>
      </p:sp>
      <p:sp>
        <p:nvSpPr>
          <p:cNvPr id="4" name="Title 1"/>
          <p:cNvSpPr>
            <a:spLocks noGrp="1"/>
          </p:cNvSpPr>
          <p:nvPr>
            <p:ph type="title"/>
          </p:nvPr>
        </p:nvSpPr>
        <p:spPr>
          <a:xfrm>
            <a:off x="552400" y="260648"/>
            <a:ext cx="7620000" cy="562074"/>
          </a:xfrm>
          <a:noFill/>
        </p:spPr>
        <p:txBody>
          <a:bodyPr/>
          <a:lstStyle/>
          <a:p>
            <a:r>
              <a:rPr lang="ka-GE" sz="1800" b="1" dirty="0" smtClean="0"/>
              <a:t>კვლევის დიზაინი</a:t>
            </a:r>
            <a:endParaRPr lang="en-US" sz="1800" b="1" dirty="0"/>
          </a:p>
        </p:txBody>
      </p:sp>
      <p:sp>
        <p:nvSpPr>
          <p:cNvPr id="5" name="TextBox 4"/>
          <p:cNvSpPr txBox="1"/>
          <p:nvPr/>
        </p:nvSpPr>
        <p:spPr>
          <a:xfrm>
            <a:off x="1054313" y="2360035"/>
            <a:ext cx="6614031" cy="369332"/>
          </a:xfrm>
          <a:prstGeom prst="rect">
            <a:avLst/>
          </a:prstGeom>
          <a:noFill/>
        </p:spPr>
        <p:txBody>
          <a:bodyPr wrap="square" rtlCol="0">
            <a:spAutoFit/>
          </a:bodyPr>
          <a:lstStyle/>
          <a:p>
            <a:pPr algn="ctr"/>
            <a:r>
              <a:rPr lang="ka-GE" dirty="0" smtClean="0"/>
              <a:t>კვლევა მოიცავდა 2 ეტაპს:</a:t>
            </a:r>
            <a:endParaRPr lang="en-US" dirty="0"/>
          </a:p>
        </p:txBody>
      </p:sp>
      <p:cxnSp>
        <p:nvCxnSpPr>
          <p:cNvPr id="6" name="Straight Arrow Connector 5"/>
          <p:cNvCxnSpPr/>
          <p:nvPr/>
        </p:nvCxnSpPr>
        <p:spPr>
          <a:xfrm flipH="1">
            <a:off x="3347864" y="2852936"/>
            <a:ext cx="57606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076056" y="2852936"/>
            <a:ext cx="576064"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547664" y="3861048"/>
            <a:ext cx="223224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მძღოლებზე დაკვირვება</a:t>
            </a:r>
            <a:endParaRPr lang="en-US" dirty="0"/>
          </a:p>
        </p:txBody>
      </p:sp>
      <p:sp>
        <p:nvSpPr>
          <p:cNvPr id="14" name="Rectangle 13"/>
          <p:cNvSpPr/>
          <p:nvPr/>
        </p:nvSpPr>
        <p:spPr>
          <a:xfrm>
            <a:off x="5068866" y="3861048"/>
            <a:ext cx="223224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მძღოლების აზრის კვლევა</a:t>
            </a:r>
            <a:endParaRPr lang="en-US" dirty="0"/>
          </a:p>
        </p:txBody>
      </p:sp>
    </p:spTree>
    <p:extLst>
      <p:ext uri="{BB962C8B-B14F-4D97-AF65-F5344CB8AC3E}">
        <p14:creationId xmlns:p14="http://schemas.microsoft.com/office/powerpoint/2010/main" val="1086853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1"/>
          <p:cNvSpPr>
            <a:spLocks noGrp="1"/>
          </p:cNvSpPr>
          <p:nvPr>
            <p:ph type="title"/>
          </p:nvPr>
        </p:nvSpPr>
        <p:spPr>
          <a:xfrm>
            <a:off x="3490756" y="188078"/>
            <a:ext cx="4681644" cy="562074"/>
          </a:xfrm>
          <a:noFill/>
        </p:spPr>
        <p:txBody>
          <a:bodyPr/>
          <a:lstStyle/>
          <a:p>
            <a:r>
              <a:rPr lang="ka-GE" sz="1800" b="1" dirty="0" smtClean="0"/>
              <a:t>კვლევის მეთოდოლოგია</a:t>
            </a:r>
            <a:endParaRPr lang="en-US" sz="1800" b="1" dirty="0"/>
          </a:p>
        </p:txBody>
      </p:sp>
      <p:sp>
        <p:nvSpPr>
          <p:cNvPr id="12" name="Rectangle 11"/>
          <p:cNvSpPr/>
          <p:nvPr/>
        </p:nvSpPr>
        <p:spPr>
          <a:xfrm>
            <a:off x="385800" y="244961"/>
            <a:ext cx="303407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მძღოლებზე დაკვირვება</a:t>
            </a:r>
            <a:endParaRPr lang="en-US" dirty="0"/>
          </a:p>
        </p:txBody>
      </p:sp>
      <p:sp>
        <p:nvSpPr>
          <p:cNvPr id="18" name="TextBox 17"/>
          <p:cNvSpPr txBox="1"/>
          <p:nvPr/>
        </p:nvSpPr>
        <p:spPr>
          <a:xfrm>
            <a:off x="611559" y="1572816"/>
            <a:ext cx="1990305" cy="338554"/>
          </a:xfrm>
          <a:prstGeom prst="rect">
            <a:avLst/>
          </a:prstGeom>
          <a:noFill/>
        </p:spPr>
        <p:txBody>
          <a:bodyPr wrap="square" rtlCol="0">
            <a:spAutoFit/>
          </a:bodyPr>
          <a:lstStyle/>
          <a:p>
            <a:r>
              <a:rPr lang="ka-GE" sz="1600" b="1" dirty="0" smtClean="0"/>
              <a:t>სამიზნე სეგმენტი</a:t>
            </a:r>
          </a:p>
        </p:txBody>
      </p:sp>
      <p:sp>
        <p:nvSpPr>
          <p:cNvPr id="19" name="Rectangle 18"/>
          <p:cNvSpPr/>
          <p:nvPr/>
        </p:nvSpPr>
        <p:spPr>
          <a:xfrm>
            <a:off x="3523543" y="1794302"/>
            <a:ext cx="2286000" cy="338554"/>
          </a:xfrm>
          <a:prstGeom prst="rect">
            <a:avLst/>
          </a:prstGeom>
        </p:spPr>
        <p:txBody>
          <a:bodyPr>
            <a:spAutoFit/>
          </a:bodyPr>
          <a:lstStyle/>
          <a:p>
            <a:pPr marL="285750" lvl="0" indent="-285750">
              <a:buFont typeface="Wingdings" panose="05000000000000000000" pitchFamily="2" charset="2"/>
              <a:buChar char="ü"/>
            </a:pPr>
            <a:r>
              <a:rPr lang="ka-GE" sz="1600" dirty="0" smtClean="0">
                <a:solidFill>
                  <a:prstClr val="black"/>
                </a:solidFill>
              </a:rPr>
              <a:t>მძღოლები</a:t>
            </a:r>
            <a:endParaRPr lang="en-US" sz="1600" dirty="0">
              <a:solidFill>
                <a:prstClr val="black"/>
              </a:solidFill>
            </a:endParaRPr>
          </a:p>
        </p:txBody>
      </p:sp>
      <p:sp>
        <p:nvSpPr>
          <p:cNvPr id="20" name="TextBox 19"/>
          <p:cNvSpPr txBox="1"/>
          <p:nvPr/>
        </p:nvSpPr>
        <p:spPr>
          <a:xfrm>
            <a:off x="611560" y="2124145"/>
            <a:ext cx="1990305" cy="584775"/>
          </a:xfrm>
          <a:prstGeom prst="rect">
            <a:avLst/>
          </a:prstGeom>
          <a:noFill/>
        </p:spPr>
        <p:txBody>
          <a:bodyPr wrap="square" rtlCol="0">
            <a:spAutoFit/>
          </a:bodyPr>
          <a:lstStyle/>
          <a:p>
            <a:r>
              <a:rPr lang="ka-GE" sz="1600" b="1" dirty="0" smtClean="0"/>
              <a:t>დაკვირვების ლოკაციის ტიპი</a:t>
            </a:r>
          </a:p>
        </p:txBody>
      </p:sp>
      <p:sp>
        <p:nvSpPr>
          <p:cNvPr id="21" name="Rectangle 20"/>
          <p:cNvSpPr/>
          <p:nvPr/>
        </p:nvSpPr>
        <p:spPr>
          <a:xfrm>
            <a:off x="3506956" y="2348880"/>
            <a:ext cx="3873356" cy="338554"/>
          </a:xfrm>
          <a:prstGeom prst="rect">
            <a:avLst/>
          </a:prstGeom>
        </p:spPr>
        <p:txBody>
          <a:bodyPr wrap="square">
            <a:spAutoFit/>
          </a:bodyPr>
          <a:lstStyle/>
          <a:p>
            <a:pPr marL="285750" indent="-285750">
              <a:buFont typeface="Wingdings" panose="05000000000000000000" pitchFamily="2" charset="2"/>
              <a:buChar char="ü"/>
            </a:pPr>
            <a:r>
              <a:rPr lang="ka-GE" sz="1600" dirty="0" smtClean="0"/>
              <a:t>უზუქნიშნო ზებრა გადასასვლელი</a:t>
            </a:r>
            <a:endParaRPr lang="en-US" sz="1600" dirty="0">
              <a:solidFill>
                <a:prstClr val="black"/>
              </a:solidFill>
            </a:endParaRPr>
          </a:p>
        </p:txBody>
      </p:sp>
      <p:sp>
        <p:nvSpPr>
          <p:cNvPr id="22" name="TextBox 21"/>
          <p:cNvSpPr txBox="1"/>
          <p:nvPr/>
        </p:nvSpPr>
        <p:spPr>
          <a:xfrm>
            <a:off x="611560" y="820512"/>
            <a:ext cx="1990305" cy="338554"/>
          </a:xfrm>
          <a:prstGeom prst="rect">
            <a:avLst/>
          </a:prstGeom>
          <a:noFill/>
        </p:spPr>
        <p:txBody>
          <a:bodyPr wrap="square" rtlCol="0">
            <a:spAutoFit/>
          </a:bodyPr>
          <a:lstStyle/>
          <a:p>
            <a:r>
              <a:rPr lang="ka-GE" sz="1600" b="1" dirty="0" smtClean="0"/>
              <a:t>კვლევის მიზანი</a:t>
            </a:r>
          </a:p>
        </p:txBody>
      </p:sp>
      <p:sp>
        <p:nvSpPr>
          <p:cNvPr id="23" name="Rectangle 22"/>
          <p:cNvSpPr/>
          <p:nvPr/>
        </p:nvSpPr>
        <p:spPr>
          <a:xfrm>
            <a:off x="3524823" y="836712"/>
            <a:ext cx="4664993" cy="830997"/>
          </a:xfrm>
          <a:prstGeom prst="rect">
            <a:avLst/>
          </a:prstGeom>
        </p:spPr>
        <p:txBody>
          <a:bodyPr wrap="square">
            <a:spAutoFit/>
          </a:bodyPr>
          <a:lstStyle/>
          <a:p>
            <a:pPr marL="285750" lvl="0" indent="-285750">
              <a:buFont typeface="Wingdings" panose="05000000000000000000" pitchFamily="2" charset="2"/>
              <a:buChar char="ü"/>
            </a:pPr>
            <a:r>
              <a:rPr lang="ka-GE" sz="1600" dirty="0" smtClean="0">
                <a:solidFill>
                  <a:prstClr val="black"/>
                </a:solidFill>
              </a:rPr>
              <a:t>საგზაო მოძრაობის წესების  - უშუქნიშნო ზებრა გადასასვლელზე ქვეითისთვის გზის დათმობის აღრიცხვა</a:t>
            </a:r>
            <a:endParaRPr lang="en-US" sz="1600" dirty="0">
              <a:solidFill>
                <a:prstClr val="black"/>
              </a:solidFill>
            </a:endParaRPr>
          </a:p>
        </p:txBody>
      </p:sp>
      <p:sp>
        <p:nvSpPr>
          <p:cNvPr id="25" name="TextBox 24"/>
          <p:cNvSpPr txBox="1"/>
          <p:nvPr/>
        </p:nvSpPr>
        <p:spPr>
          <a:xfrm>
            <a:off x="611560" y="3789040"/>
            <a:ext cx="1990305" cy="584775"/>
          </a:xfrm>
          <a:prstGeom prst="rect">
            <a:avLst/>
          </a:prstGeom>
          <a:noFill/>
        </p:spPr>
        <p:txBody>
          <a:bodyPr wrap="square" rtlCol="0">
            <a:spAutoFit/>
          </a:bodyPr>
          <a:lstStyle/>
          <a:p>
            <a:r>
              <a:rPr lang="ka-GE" sz="1600" b="1" dirty="0" smtClean="0"/>
              <a:t>დაკვირვების დრო თითო ლოკაციაზე</a:t>
            </a:r>
          </a:p>
        </p:txBody>
      </p:sp>
      <p:sp>
        <p:nvSpPr>
          <p:cNvPr id="26" name="Rectangle 25"/>
          <p:cNvSpPr/>
          <p:nvPr/>
        </p:nvSpPr>
        <p:spPr>
          <a:xfrm>
            <a:off x="3534298" y="3861048"/>
            <a:ext cx="3528392" cy="584775"/>
          </a:xfrm>
          <a:prstGeom prst="rect">
            <a:avLst/>
          </a:prstGeom>
        </p:spPr>
        <p:txBody>
          <a:bodyPr wrap="square">
            <a:spAutoFit/>
          </a:bodyPr>
          <a:lstStyle/>
          <a:p>
            <a:pPr marL="285750" indent="-285750">
              <a:buFont typeface="Wingdings" panose="05000000000000000000" pitchFamily="2" charset="2"/>
              <a:buChar char="ü"/>
            </a:pPr>
            <a:r>
              <a:rPr lang="ka-GE" sz="1600" dirty="0" smtClean="0"/>
              <a:t>08:30 – 20:30 სამუშაო დღეებში</a:t>
            </a:r>
            <a:endParaRPr lang="en-US" sz="1600" dirty="0"/>
          </a:p>
          <a:p>
            <a:pPr marL="285750" lvl="0" indent="-285750">
              <a:buFont typeface="Wingdings" panose="05000000000000000000" pitchFamily="2" charset="2"/>
              <a:buChar char="ü"/>
            </a:pPr>
            <a:endParaRPr lang="en-US" sz="1600" dirty="0">
              <a:solidFill>
                <a:prstClr val="black"/>
              </a:solidFill>
            </a:endParaRPr>
          </a:p>
        </p:txBody>
      </p:sp>
      <p:sp>
        <p:nvSpPr>
          <p:cNvPr id="27" name="TextBox 26"/>
          <p:cNvSpPr txBox="1"/>
          <p:nvPr/>
        </p:nvSpPr>
        <p:spPr>
          <a:xfrm>
            <a:off x="611560" y="4716433"/>
            <a:ext cx="2376264" cy="338554"/>
          </a:xfrm>
          <a:prstGeom prst="rect">
            <a:avLst/>
          </a:prstGeom>
          <a:noFill/>
        </p:spPr>
        <p:txBody>
          <a:bodyPr wrap="square" rtlCol="0">
            <a:spAutoFit/>
          </a:bodyPr>
          <a:lstStyle/>
          <a:p>
            <a:r>
              <a:rPr lang="ka-GE" sz="1600" b="1" dirty="0" smtClean="0"/>
              <a:t>დაკვირვების პერიოდი</a:t>
            </a:r>
          </a:p>
        </p:txBody>
      </p:sp>
      <p:sp>
        <p:nvSpPr>
          <p:cNvPr id="28" name="Rectangle 27"/>
          <p:cNvSpPr/>
          <p:nvPr/>
        </p:nvSpPr>
        <p:spPr>
          <a:xfrm>
            <a:off x="3520346" y="4644425"/>
            <a:ext cx="3528392" cy="584775"/>
          </a:xfrm>
          <a:prstGeom prst="rect">
            <a:avLst/>
          </a:prstGeom>
          <a:noFill/>
        </p:spPr>
        <p:txBody>
          <a:bodyPr wrap="square">
            <a:spAutoFit/>
          </a:bodyPr>
          <a:lstStyle/>
          <a:p>
            <a:pPr marL="285750" indent="-285750">
              <a:buFont typeface="Wingdings" panose="05000000000000000000" pitchFamily="2" charset="2"/>
              <a:buChar char="ü"/>
            </a:pPr>
            <a:r>
              <a:rPr lang="ka-GE" sz="1600" dirty="0" smtClean="0"/>
              <a:t>29 ივნისი - 03 ივლისი, 2015 წ.</a:t>
            </a:r>
            <a:endParaRPr lang="en-US" sz="1600" dirty="0"/>
          </a:p>
          <a:p>
            <a:pPr marL="285750" lvl="0" indent="-285750">
              <a:buFont typeface="Wingdings" panose="05000000000000000000" pitchFamily="2" charset="2"/>
              <a:buChar char="ü"/>
            </a:pPr>
            <a:endParaRPr lang="en-US" sz="1600" dirty="0">
              <a:solidFill>
                <a:prstClr val="black"/>
              </a:solidFill>
            </a:endParaRPr>
          </a:p>
        </p:txBody>
      </p:sp>
      <p:cxnSp>
        <p:nvCxnSpPr>
          <p:cNvPr id="30" name="Straight Connector 29"/>
          <p:cNvCxnSpPr/>
          <p:nvPr/>
        </p:nvCxnSpPr>
        <p:spPr>
          <a:xfrm flipH="1">
            <a:off x="3316138" y="820512"/>
            <a:ext cx="60192" cy="5632824"/>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11560" y="2924944"/>
            <a:ext cx="1990305" cy="584775"/>
          </a:xfrm>
          <a:prstGeom prst="rect">
            <a:avLst/>
          </a:prstGeom>
          <a:noFill/>
        </p:spPr>
        <p:txBody>
          <a:bodyPr wrap="square" rtlCol="0">
            <a:spAutoFit/>
          </a:bodyPr>
          <a:lstStyle/>
          <a:p>
            <a:r>
              <a:rPr lang="ka-GE" sz="1600" b="1" dirty="0" smtClean="0"/>
              <a:t>ლოკაციების რაოდენობა</a:t>
            </a:r>
          </a:p>
        </p:txBody>
      </p:sp>
      <p:sp>
        <p:nvSpPr>
          <p:cNvPr id="33" name="Rectangle 32"/>
          <p:cNvSpPr/>
          <p:nvPr/>
        </p:nvSpPr>
        <p:spPr>
          <a:xfrm>
            <a:off x="3490756" y="3081184"/>
            <a:ext cx="4134046" cy="584775"/>
          </a:xfrm>
          <a:prstGeom prst="rect">
            <a:avLst/>
          </a:prstGeom>
        </p:spPr>
        <p:txBody>
          <a:bodyPr wrap="square">
            <a:spAutoFit/>
          </a:bodyPr>
          <a:lstStyle/>
          <a:p>
            <a:pPr marL="285750" indent="-285750">
              <a:buFont typeface="Wingdings" panose="05000000000000000000" pitchFamily="2" charset="2"/>
              <a:buChar char="ü"/>
            </a:pPr>
            <a:r>
              <a:rPr lang="ka-GE" sz="1600" dirty="0" smtClean="0"/>
              <a:t>ჯამში 5 ლოკაცია </a:t>
            </a:r>
          </a:p>
          <a:p>
            <a:pPr lvl="1"/>
            <a:endParaRPr lang="ka-GE" sz="1600" dirty="0" smtClean="0"/>
          </a:p>
        </p:txBody>
      </p:sp>
      <p:sp>
        <p:nvSpPr>
          <p:cNvPr id="35" name="TextBox 34"/>
          <p:cNvSpPr txBox="1"/>
          <p:nvPr/>
        </p:nvSpPr>
        <p:spPr>
          <a:xfrm>
            <a:off x="539552" y="5508521"/>
            <a:ext cx="2736304" cy="584775"/>
          </a:xfrm>
          <a:prstGeom prst="rect">
            <a:avLst/>
          </a:prstGeom>
          <a:noFill/>
        </p:spPr>
        <p:txBody>
          <a:bodyPr wrap="square" rtlCol="0">
            <a:spAutoFit/>
          </a:bodyPr>
          <a:lstStyle/>
          <a:p>
            <a:r>
              <a:rPr lang="ka-GE" sz="1600" b="1" dirty="0" smtClean="0"/>
              <a:t>სულ განხორციელებული დაკვირვება</a:t>
            </a:r>
          </a:p>
        </p:txBody>
      </p:sp>
      <p:sp>
        <p:nvSpPr>
          <p:cNvPr id="39" name="Rectangle 38"/>
          <p:cNvSpPr/>
          <p:nvPr/>
        </p:nvSpPr>
        <p:spPr>
          <a:xfrm>
            <a:off x="3491880" y="5583431"/>
            <a:ext cx="4608512" cy="338554"/>
          </a:xfrm>
          <a:prstGeom prst="rect">
            <a:avLst/>
          </a:prstGeom>
        </p:spPr>
        <p:txBody>
          <a:bodyPr wrap="square">
            <a:spAutoFit/>
          </a:bodyPr>
          <a:lstStyle/>
          <a:p>
            <a:pPr marL="285750" indent="-285750">
              <a:buFont typeface="Wingdings" panose="05000000000000000000" pitchFamily="2" charset="2"/>
              <a:buChar char="ü"/>
            </a:pPr>
            <a:r>
              <a:rPr lang="ka-GE" sz="1600" dirty="0" smtClean="0"/>
              <a:t>ჯამში აღიწერა 7 743 მძღოლი</a:t>
            </a:r>
          </a:p>
        </p:txBody>
      </p:sp>
    </p:spTree>
    <p:extLst>
      <p:ext uri="{BB962C8B-B14F-4D97-AF65-F5344CB8AC3E}">
        <p14:creationId xmlns:p14="http://schemas.microsoft.com/office/powerpoint/2010/main" val="4170139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67544" y="188640"/>
            <a:ext cx="303407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dirty="0" smtClean="0"/>
              <a:t>მძღოლების აზრის კვლევა</a:t>
            </a:r>
            <a:endParaRPr lang="en-US" dirty="0"/>
          </a:p>
        </p:txBody>
      </p:sp>
      <p:sp>
        <p:nvSpPr>
          <p:cNvPr id="18" name="TextBox 17"/>
          <p:cNvSpPr txBox="1"/>
          <p:nvPr/>
        </p:nvSpPr>
        <p:spPr>
          <a:xfrm>
            <a:off x="611559" y="1980129"/>
            <a:ext cx="1990305" cy="338554"/>
          </a:xfrm>
          <a:prstGeom prst="rect">
            <a:avLst/>
          </a:prstGeom>
          <a:noFill/>
        </p:spPr>
        <p:txBody>
          <a:bodyPr wrap="square" rtlCol="0">
            <a:spAutoFit/>
          </a:bodyPr>
          <a:lstStyle/>
          <a:p>
            <a:r>
              <a:rPr lang="ka-GE" sz="1600" b="1" dirty="0" smtClean="0"/>
              <a:t>სამიზნე სეგმენტი</a:t>
            </a:r>
          </a:p>
        </p:txBody>
      </p:sp>
      <p:sp>
        <p:nvSpPr>
          <p:cNvPr id="19" name="Rectangle 18"/>
          <p:cNvSpPr/>
          <p:nvPr/>
        </p:nvSpPr>
        <p:spPr>
          <a:xfrm>
            <a:off x="3523542" y="1908121"/>
            <a:ext cx="4432834" cy="584775"/>
          </a:xfrm>
          <a:prstGeom prst="rect">
            <a:avLst/>
          </a:prstGeom>
        </p:spPr>
        <p:txBody>
          <a:bodyPr wrap="square">
            <a:spAutoFit/>
          </a:bodyPr>
          <a:lstStyle/>
          <a:p>
            <a:pPr marL="285750" lvl="0" indent="-285750">
              <a:buFont typeface="Wingdings" panose="05000000000000000000" pitchFamily="2" charset="2"/>
              <a:buChar char="ü"/>
            </a:pPr>
            <a:r>
              <a:rPr lang="ka-GE" sz="1600" dirty="0" smtClean="0">
                <a:solidFill>
                  <a:prstClr val="black"/>
                </a:solidFill>
              </a:rPr>
              <a:t>მძღოლები, რომლებიც რეგულარულად მართავენ ავტომობილს</a:t>
            </a:r>
            <a:endParaRPr lang="en-US" sz="1600" dirty="0">
              <a:solidFill>
                <a:prstClr val="black"/>
              </a:solidFill>
            </a:endParaRPr>
          </a:p>
        </p:txBody>
      </p:sp>
      <p:sp>
        <p:nvSpPr>
          <p:cNvPr id="22" name="TextBox 21"/>
          <p:cNvSpPr txBox="1"/>
          <p:nvPr/>
        </p:nvSpPr>
        <p:spPr>
          <a:xfrm>
            <a:off x="611560" y="1243849"/>
            <a:ext cx="1990305" cy="338554"/>
          </a:xfrm>
          <a:prstGeom prst="rect">
            <a:avLst/>
          </a:prstGeom>
          <a:noFill/>
        </p:spPr>
        <p:txBody>
          <a:bodyPr wrap="square" rtlCol="0">
            <a:spAutoFit/>
          </a:bodyPr>
          <a:lstStyle/>
          <a:p>
            <a:r>
              <a:rPr lang="ka-GE" sz="1600" b="1" dirty="0" smtClean="0"/>
              <a:t>კვლევის მიზანი</a:t>
            </a:r>
          </a:p>
        </p:txBody>
      </p:sp>
      <p:sp>
        <p:nvSpPr>
          <p:cNvPr id="23" name="Rectangle 22"/>
          <p:cNvSpPr/>
          <p:nvPr/>
        </p:nvSpPr>
        <p:spPr>
          <a:xfrm>
            <a:off x="3579415" y="1116033"/>
            <a:ext cx="4376961" cy="584775"/>
          </a:xfrm>
          <a:prstGeom prst="rect">
            <a:avLst/>
          </a:prstGeom>
        </p:spPr>
        <p:txBody>
          <a:bodyPr wrap="square">
            <a:spAutoFit/>
          </a:bodyPr>
          <a:lstStyle/>
          <a:p>
            <a:pPr marL="285750" lvl="0" indent="-285750">
              <a:buFont typeface="Wingdings" panose="05000000000000000000" pitchFamily="2" charset="2"/>
              <a:buChar char="ü"/>
            </a:pPr>
            <a:r>
              <a:rPr lang="ka-GE" sz="1600" dirty="0" smtClean="0">
                <a:solidFill>
                  <a:prstClr val="black"/>
                </a:solidFill>
              </a:rPr>
              <a:t>საგზაო მოძრაობის წესების დარღვევის მიზეზების იდენტიფიცირება</a:t>
            </a:r>
            <a:endParaRPr lang="en-US" sz="1600" dirty="0">
              <a:solidFill>
                <a:prstClr val="black"/>
              </a:solidFill>
            </a:endParaRPr>
          </a:p>
        </p:txBody>
      </p:sp>
      <p:sp>
        <p:nvSpPr>
          <p:cNvPr id="27" name="TextBox 26"/>
          <p:cNvSpPr txBox="1"/>
          <p:nvPr/>
        </p:nvSpPr>
        <p:spPr>
          <a:xfrm>
            <a:off x="611559" y="5004465"/>
            <a:ext cx="2376264" cy="338554"/>
          </a:xfrm>
          <a:prstGeom prst="rect">
            <a:avLst/>
          </a:prstGeom>
          <a:noFill/>
        </p:spPr>
        <p:txBody>
          <a:bodyPr wrap="square" rtlCol="0">
            <a:spAutoFit/>
          </a:bodyPr>
          <a:lstStyle/>
          <a:p>
            <a:r>
              <a:rPr lang="ka-GE" sz="1600" b="1" dirty="0" smtClean="0"/>
              <a:t>გამოკითხვის პერიოდი</a:t>
            </a:r>
          </a:p>
        </p:txBody>
      </p:sp>
      <p:sp>
        <p:nvSpPr>
          <p:cNvPr id="28" name="Rectangle 27"/>
          <p:cNvSpPr/>
          <p:nvPr/>
        </p:nvSpPr>
        <p:spPr>
          <a:xfrm>
            <a:off x="3534110" y="5004465"/>
            <a:ext cx="3528392" cy="584775"/>
          </a:xfrm>
          <a:prstGeom prst="rect">
            <a:avLst/>
          </a:prstGeom>
        </p:spPr>
        <p:txBody>
          <a:bodyPr wrap="square">
            <a:spAutoFit/>
          </a:bodyPr>
          <a:lstStyle/>
          <a:p>
            <a:pPr marL="285750" indent="-285750">
              <a:buFont typeface="Wingdings" panose="05000000000000000000" pitchFamily="2" charset="2"/>
              <a:buChar char="ü"/>
            </a:pPr>
            <a:r>
              <a:rPr lang="ka-GE" sz="1600" dirty="0" smtClean="0"/>
              <a:t>05 – 11 ივლისი, 2015 წ.</a:t>
            </a:r>
            <a:endParaRPr lang="en-US" sz="1600" dirty="0"/>
          </a:p>
          <a:p>
            <a:pPr marL="285750" lvl="0" indent="-285750">
              <a:buFont typeface="Wingdings" panose="05000000000000000000" pitchFamily="2" charset="2"/>
              <a:buChar char="ü"/>
            </a:pPr>
            <a:endParaRPr lang="en-US" sz="1600" dirty="0">
              <a:solidFill>
                <a:prstClr val="black"/>
              </a:solidFill>
            </a:endParaRPr>
          </a:p>
        </p:txBody>
      </p:sp>
      <p:cxnSp>
        <p:nvCxnSpPr>
          <p:cNvPr id="30" name="Straight Connector 29"/>
          <p:cNvCxnSpPr/>
          <p:nvPr/>
        </p:nvCxnSpPr>
        <p:spPr>
          <a:xfrm flipH="1">
            <a:off x="3316138" y="820512"/>
            <a:ext cx="60192" cy="5632824"/>
          </a:xfrm>
          <a:prstGeom prst="line">
            <a:avLst/>
          </a:prstGeom>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11560" y="2707799"/>
            <a:ext cx="1990305" cy="338554"/>
          </a:xfrm>
          <a:prstGeom prst="rect">
            <a:avLst/>
          </a:prstGeom>
          <a:noFill/>
        </p:spPr>
        <p:txBody>
          <a:bodyPr wrap="square" rtlCol="0">
            <a:spAutoFit/>
          </a:bodyPr>
          <a:lstStyle/>
          <a:p>
            <a:r>
              <a:rPr lang="ka-GE" sz="1600" b="1" dirty="0" smtClean="0"/>
              <a:t>კვლევის მეთოდი</a:t>
            </a:r>
          </a:p>
        </p:txBody>
      </p:sp>
      <p:sp>
        <p:nvSpPr>
          <p:cNvPr id="33" name="Rectangle 32"/>
          <p:cNvSpPr/>
          <p:nvPr/>
        </p:nvSpPr>
        <p:spPr>
          <a:xfrm>
            <a:off x="3490756" y="2772217"/>
            <a:ext cx="4465620" cy="584775"/>
          </a:xfrm>
          <a:prstGeom prst="rect">
            <a:avLst/>
          </a:prstGeom>
        </p:spPr>
        <p:txBody>
          <a:bodyPr wrap="square">
            <a:spAutoFit/>
          </a:bodyPr>
          <a:lstStyle/>
          <a:p>
            <a:pPr marL="285750" indent="-285750">
              <a:buFont typeface="Wingdings" panose="05000000000000000000" pitchFamily="2" charset="2"/>
              <a:buChar char="ü"/>
            </a:pPr>
            <a:r>
              <a:rPr lang="ka-GE" sz="1600" dirty="0" smtClean="0"/>
              <a:t>რაოდენობრივი კვლევა, პირისპირ ინტერვიუ რესპ.-ის საცხოვრებელ სახლში</a:t>
            </a:r>
          </a:p>
        </p:txBody>
      </p:sp>
      <p:sp>
        <p:nvSpPr>
          <p:cNvPr id="29" name="TextBox 28"/>
          <p:cNvSpPr txBox="1"/>
          <p:nvPr/>
        </p:nvSpPr>
        <p:spPr>
          <a:xfrm>
            <a:off x="683568" y="4314582"/>
            <a:ext cx="1990305" cy="338554"/>
          </a:xfrm>
          <a:prstGeom prst="rect">
            <a:avLst/>
          </a:prstGeom>
          <a:noFill/>
        </p:spPr>
        <p:txBody>
          <a:bodyPr wrap="square" rtlCol="0">
            <a:spAutoFit/>
          </a:bodyPr>
          <a:lstStyle/>
          <a:p>
            <a:r>
              <a:rPr lang="ka-GE" sz="1600" b="1" dirty="0" smtClean="0"/>
              <a:t>შერჩევის  ზომა</a:t>
            </a:r>
          </a:p>
        </p:txBody>
      </p:sp>
      <p:sp>
        <p:nvSpPr>
          <p:cNvPr id="31" name="Rectangle 30"/>
          <p:cNvSpPr/>
          <p:nvPr/>
        </p:nvSpPr>
        <p:spPr>
          <a:xfrm>
            <a:off x="3490756" y="4242574"/>
            <a:ext cx="4134046" cy="338554"/>
          </a:xfrm>
          <a:prstGeom prst="rect">
            <a:avLst/>
          </a:prstGeom>
        </p:spPr>
        <p:txBody>
          <a:bodyPr wrap="square">
            <a:spAutoFit/>
          </a:bodyPr>
          <a:lstStyle/>
          <a:p>
            <a:pPr marL="285750" indent="-285750">
              <a:buFont typeface="Wingdings" panose="05000000000000000000" pitchFamily="2" charset="2"/>
              <a:buChar char="ü"/>
            </a:pPr>
            <a:r>
              <a:rPr lang="ka-GE" sz="1600" dirty="0" smtClean="0"/>
              <a:t>ჯამში 200 ინტერვიუ</a:t>
            </a:r>
          </a:p>
        </p:txBody>
      </p:sp>
      <p:sp>
        <p:nvSpPr>
          <p:cNvPr id="34" name="TextBox 33"/>
          <p:cNvSpPr txBox="1"/>
          <p:nvPr/>
        </p:nvSpPr>
        <p:spPr>
          <a:xfrm>
            <a:off x="611560" y="3573016"/>
            <a:ext cx="1990305" cy="338554"/>
          </a:xfrm>
          <a:prstGeom prst="rect">
            <a:avLst/>
          </a:prstGeom>
          <a:noFill/>
        </p:spPr>
        <p:txBody>
          <a:bodyPr wrap="square" rtlCol="0">
            <a:spAutoFit/>
          </a:bodyPr>
          <a:lstStyle/>
          <a:p>
            <a:r>
              <a:rPr lang="ka-GE" sz="1600" b="1" dirty="0" smtClean="0"/>
              <a:t>შერჩევის  მეთოდი</a:t>
            </a:r>
          </a:p>
        </p:txBody>
      </p:sp>
      <p:sp>
        <p:nvSpPr>
          <p:cNvPr id="36" name="Rectangle 35"/>
          <p:cNvSpPr/>
          <p:nvPr/>
        </p:nvSpPr>
        <p:spPr>
          <a:xfrm>
            <a:off x="3490756" y="3615988"/>
            <a:ext cx="4134046" cy="338554"/>
          </a:xfrm>
          <a:prstGeom prst="rect">
            <a:avLst/>
          </a:prstGeom>
        </p:spPr>
        <p:txBody>
          <a:bodyPr wrap="square">
            <a:spAutoFit/>
          </a:bodyPr>
          <a:lstStyle/>
          <a:p>
            <a:pPr marL="285750" indent="-285750">
              <a:buFont typeface="Wingdings" panose="05000000000000000000" pitchFamily="2" charset="2"/>
              <a:buChar char="ü"/>
            </a:pPr>
            <a:r>
              <a:rPr lang="ka-GE" sz="1600" dirty="0" smtClean="0"/>
              <a:t>მარტივი შემთხვევითი შერჩევა</a:t>
            </a:r>
          </a:p>
        </p:txBody>
      </p:sp>
      <p:sp>
        <p:nvSpPr>
          <p:cNvPr id="37" name="Title 1"/>
          <p:cNvSpPr>
            <a:spLocks noGrp="1"/>
          </p:cNvSpPr>
          <p:nvPr>
            <p:ph type="title"/>
          </p:nvPr>
        </p:nvSpPr>
        <p:spPr>
          <a:xfrm>
            <a:off x="3490756" y="144536"/>
            <a:ext cx="4681644" cy="562074"/>
          </a:xfrm>
          <a:noFill/>
        </p:spPr>
        <p:txBody>
          <a:bodyPr/>
          <a:lstStyle/>
          <a:p>
            <a:r>
              <a:rPr lang="ka-GE" sz="1800" b="1" dirty="0" smtClean="0"/>
              <a:t>კვლევის მეთოდოლოგია</a:t>
            </a:r>
            <a:endParaRPr lang="en-US" sz="1800" b="1" dirty="0"/>
          </a:p>
        </p:txBody>
      </p:sp>
    </p:spTree>
    <p:extLst>
      <p:ext uri="{BB962C8B-B14F-4D97-AF65-F5344CB8AC3E}">
        <p14:creationId xmlns:p14="http://schemas.microsoft.com/office/powerpoint/2010/main" val="3478042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p:cNvSpPr txBox="1">
            <a:spLocks/>
          </p:cNvSpPr>
          <p:nvPr/>
        </p:nvSpPr>
        <p:spPr>
          <a:xfrm>
            <a:off x="685800" y="1628800"/>
            <a:ext cx="7543800" cy="781943"/>
          </a:xfrm>
          <a:prstGeom prst="rect">
            <a:avLst/>
          </a:prstGeom>
        </p:spPr>
        <p:txBody>
          <a:bodyPr vert="horz" lIns="91440" tIns="45720" rIns="91440" bIns="45720" rtlCol="0" anchor="ct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r>
              <a:rPr lang="ka-GE" sz="3600" b="1" dirty="0" smtClean="0"/>
              <a:t>2. კვლევის ძირითადი მიგნებები</a:t>
            </a:r>
            <a:endParaRPr lang="en-US" sz="3600" b="1" dirty="0"/>
          </a:p>
        </p:txBody>
      </p:sp>
    </p:spTree>
    <p:extLst>
      <p:ext uri="{BB962C8B-B14F-4D97-AF65-F5344CB8AC3E}">
        <p14:creationId xmlns:p14="http://schemas.microsoft.com/office/powerpoint/2010/main" val="3250436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80728"/>
            <a:ext cx="7992888" cy="4662815"/>
          </a:xfrm>
          <a:prstGeom prst="rect">
            <a:avLst/>
          </a:prstGeom>
          <a:noFill/>
        </p:spPr>
        <p:txBody>
          <a:bodyPr wrap="square" rtlCol="0">
            <a:spAutoFit/>
          </a:bodyPr>
          <a:lstStyle/>
          <a:p>
            <a:pPr marL="171450" lvl="0" indent="-171450" algn="just">
              <a:buBlip>
                <a:blip r:embed="rId2"/>
              </a:buBlip>
            </a:pPr>
            <a:r>
              <a:rPr lang="ka-GE" sz="1100" dirty="0"/>
              <a:t>განხორციელებული დაკვირვებების თანახმად, უშუქნიშნო ზებრა გადასასვლელზე ხუთიდან თითქმის ოთხი (76%) მძღოლი არ უთმობს გზას ფეხით მოსიარულეს. ამ მხრივ, მამაკაცები უფრო მეტად არღვევენ საგზაო მოძრაობის წესებს, ვიდრე ქალები (არ დაუთმო ქვეითს გზა მამაკაცების 77%-მა, ხოლო ქალების 65%-მა). </a:t>
            </a:r>
            <a:endParaRPr lang="ka-GE" sz="1100" dirty="0" smtClean="0"/>
          </a:p>
          <a:p>
            <a:pPr lvl="0" algn="just"/>
            <a:endParaRPr lang="ka-GE" sz="1100" dirty="0" smtClean="0"/>
          </a:p>
          <a:p>
            <a:pPr marL="171450" lvl="0" indent="-171450" algn="just">
              <a:buBlip>
                <a:blip r:embed="rId2"/>
              </a:buBlip>
            </a:pPr>
            <a:r>
              <a:rPr lang="ka-GE" sz="1100" dirty="0" smtClean="0"/>
              <a:t>რაც </a:t>
            </a:r>
            <a:r>
              <a:rPr lang="ka-GE" sz="1100" dirty="0"/>
              <a:t>შეეხება ასაკობრივ სხვაობას, როგორც დაკვირვებამ აჩვენა, ყველაზე მეტად ქვეითებს გზას 18-30 წლის ახალგაზრდები უთმობენ (34%), ასაკის მატებასთან ერთად კი აღნიშნული ქცევა მცირდება  და მხოლოდ 20-26%-ს შეადგენს. </a:t>
            </a:r>
            <a:r>
              <a:rPr lang="ka-GE" sz="1100" dirty="0" smtClean="0"/>
              <a:t>დაკვირვების </a:t>
            </a:r>
            <a:r>
              <a:rPr lang="ka-GE" sz="1100" dirty="0"/>
              <a:t>თანახმად, ქვეითებს გზას თითქმის თანაბრად უთმობენ მსუბუქი - სედანის და ჯიპის ტიპის ავტომობილები, ქვეითებს გზას თითქმის არ უთმობენ არამსუბუქი ავტომობილების მძღოლები </a:t>
            </a:r>
            <a:r>
              <a:rPr lang="ka-GE" sz="1100" i="1" dirty="0"/>
              <a:t>(დაუთმო გზა  ქვეითს სედანის მძღოლების 25%-მა, ჯიპის მძღოლების - 27%, ხოლო არამსუბუქი ავტომობილების მძღოლების მხოლოდ 11%-მა</a:t>
            </a:r>
            <a:r>
              <a:rPr lang="ka-GE" sz="1100" i="1" dirty="0" smtClean="0"/>
              <a:t>).</a:t>
            </a:r>
          </a:p>
          <a:p>
            <a:pPr lvl="0" algn="just"/>
            <a:endParaRPr lang="ka-GE" sz="1100" i="1" dirty="0" smtClean="0"/>
          </a:p>
          <a:p>
            <a:pPr marL="171450" lvl="0" indent="-171450" algn="just">
              <a:buBlip>
                <a:blip r:embed="rId2"/>
              </a:buBlip>
            </a:pPr>
            <a:r>
              <a:rPr lang="ka-GE" sz="1100" dirty="0" smtClean="0"/>
              <a:t>როგორც </a:t>
            </a:r>
            <a:r>
              <a:rPr lang="ka-GE" sz="1100" dirty="0"/>
              <a:t>მძღოლების აზრის კვლევამ აჩვენა, მძღოლების აბსოლუტურმა უმრავლესობამ (98,5%-მა) იცის, რომ უშუქნიშნო ზებრა გადასასვლელზე ქვეითს უნდა დაუთმოს </a:t>
            </a:r>
            <a:r>
              <a:rPr lang="ka-GE" sz="1100" dirty="0" smtClean="0"/>
              <a:t>გზა. მძღოლების </a:t>
            </a:r>
            <a:r>
              <a:rPr lang="ka-GE" sz="1100" dirty="0"/>
              <a:t>ქცევაზე დაკვირვების შედეგებისგან რადიკალურად განსხვავდება და მისი საპირისპიროა მძღოლების მიერ დეკლარირებული ქცევა - ათიდან ცხრა (87%) მძღოლი აცხადებს, რომ ზებრა გადასასვლელზე </a:t>
            </a:r>
            <a:r>
              <a:rPr lang="ka-GE" sz="1100" u="sng" dirty="0"/>
              <a:t>ყოველთვის</a:t>
            </a:r>
            <a:r>
              <a:rPr lang="ka-GE" sz="1100" dirty="0"/>
              <a:t> უთმობს გზას ქვეითს, 13% კი ამბობს, რომ ასე </a:t>
            </a:r>
            <a:r>
              <a:rPr lang="ka-GE" sz="1100" u="sng" dirty="0"/>
              <a:t>ხშირად</a:t>
            </a:r>
            <a:r>
              <a:rPr lang="ka-GE" sz="1100" dirty="0"/>
              <a:t> იქცევა. დაკვირვებისა და გამოკითხვის შედეგად მიღებული ორი ურთიერთსაწინააღმდეგო მონაცემი კი იმაზე მიუთითებს, რომ რესპონდენტები ერიდებიან წესების დარღვევით მოძრაობის აღიარებას და ინტერვიუერს სოციალურად მისაღებ პასუხებს სცემენ.  </a:t>
            </a:r>
            <a:endParaRPr lang="ka-GE" sz="1100" dirty="0" smtClean="0"/>
          </a:p>
          <a:p>
            <a:pPr lvl="0" algn="just"/>
            <a:endParaRPr lang="ka-GE" sz="1100" dirty="0" smtClean="0"/>
          </a:p>
          <a:p>
            <a:pPr marL="171450" lvl="0" indent="-171450" algn="just">
              <a:buBlip>
                <a:blip r:embed="rId2"/>
              </a:buBlip>
            </a:pPr>
            <a:r>
              <a:rPr lang="ka-GE" sz="1100" dirty="0" smtClean="0"/>
              <a:t>უშუქნიშნო </a:t>
            </a:r>
            <a:r>
              <a:rPr lang="ka-GE" sz="1100" dirty="0"/>
              <a:t>ზებრა გადასასვლელზე ქვეითისთვის გზის არ დათმობის მიზეზად მძღოლები ძირითადად სოციუმს ასახელებენ, კერძოდ მათი განცხადებით, ქვეითისთვის გზის დათმობის შემთხვევაში შიშობენ, რომ უკან მომავალი ავტომობილი ან დაეჯახებათ (5%), ან მათ გაღიზიანებას გამოიწვევენ (3%). მძღოლების 2% აცხადებს, რომ გზის დათმობა ქვეითებისთვისაც უჩვეულოა და ისინი გზის დათმობის შემთხვევაშიც ერიდებიან გადასასვლელზე ავტომობილის წინ გადასვლას. ამასთან, მძღოლები (96%) აღიარებენ, რომ ქვეითისთვის უშუქნიშნო  ზებრა გადასასვლელზე გადასვლა ავტომობილების მხრიდან საფრთხის შემცველია. </a:t>
            </a:r>
            <a:endParaRPr lang="ka-GE" sz="1100" dirty="0" smtClean="0"/>
          </a:p>
          <a:p>
            <a:pPr lvl="0" algn="just"/>
            <a:endParaRPr lang="ka-GE" sz="1100" dirty="0" smtClean="0"/>
          </a:p>
          <a:p>
            <a:pPr marL="171450" indent="-171450" algn="just">
              <a:buBlip>
                <a:blip r:embed="rId2"/>
              </a:buBlip>
            </a:pPr>
            <a:endParaRPr lang="ka-GE" sz="1100" dirty="0" smtClean="0"/>
          </a:p>
        </p:txBody>
      </p:sp>
      <p:sp>
        <p:nvSpPr>
          <p:cNvPr id="4" name="Title 1"/>
          <p:cNvSpPr>
            <a:spLocks noGrp="1"/>
          </p:cNvSpPr>
          <p:nvPr>
            <p:ph type="title"/>
          </p:nvPr>
        </p:nvSpPr>
        <p:spPr>
          <a:xfrm>
            <a:off x="552400" y="260648"/>
            <a:ext cx="7620000" cy="562074"/>
          </a:xfrm>
          <a:noFill/>
        </p:spPr>
        <p:txBody>
          <a:bodyPr/>
          <a:lstStyle/>
          <a:p>
            <a:r>
              <a:rPr lang="ka-GE" sz="1800" b="1" dirty="0" smtClean="0"/>
              <a:t>კვლევის ძირითადი მიგნებები | 1</a:t>
            </a:r>
            <a:endParaRPr lang="en-US" sz="1800" b="1" dirty="0"/>
          </a:p>
        </p:txBody>
      </p:sp>
    </p:spTree>
    <p:extLst>
      <p:ext uri="{BB962C8B-B14F-4D97-AF65-F5344CB8AC3E}">
        <p14:creationId xmlns:p14="http://schemas.microsoft.com/office/powerpoint/2010/main" val="9604232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80728"/>
            <a:ext cx="7992888" cy="4324261"/>
          </a:xfrm>
          <a:prstGeom prst="rect">
            <a:avLst/>
          </a:prstGeom>
          <a:noFill/>
        </p:spPr>
        <p:txBody>
          <a:bodyPr wrap="square" rtlCol="0">
            <a:spAutoFit/>
          </a:bodyPr>
          <a:lstStyle/>
          <a:p>
            <a:pPr marL="171450" indent="-171450" algn="just">
              <a:buBlip>
                <a:blip r:embed="rId3"/>
              </a:buBlip>
            </a:pPr>
            <a:r>
              <a:rPr lang="ka-GE" sz="1100" dirty="0"/>
              <a:t>ავტომფლობელებში ქვეითებისთვის გზის დათმობის მასტიმულირებელი ფაქტორები უპირველესად კანონის და მისი აღსრულების გამკაცრებას უკავშირდება -  მძღოლები აცხადებენ, რომ უშუქნიშნო ზებრა გადასასვლელზე დაუთმობენ ქვეითებს გზას თუ პატრული ყოველთვის დააჯარიმებს წესების დამრღვევებს (8,68) ან / და გაიზრდება წესის დარღვევაზე დაწესებული ჯარიმა (8.64). დიდი მნიშვნელობა ენიჭება სოციუმის ფაქტორსაც, მძღოლები გამოთქვამენ ქვეითისვის გზის დათმობის მზაობას  იმ შემთხვევაში, თუ ასეთი ქცევა არ გამოიწვევს სხვა მძღოლების გაღიზიანებას (8,03) ამასთან, თუ სხვა მძღოლებიც ასე მოიქცევიან და დაუთმობენ გზას ფეხით მოსიარულეს (8,0).</a:t>
            </a:r>
            <a:endParaRPr lang="en-US" sz="1100" dirty="0"/>
          </a:p>
          <a:p>
            <a:pPr lvl="0" algn="just"/>
            <a:endParaRPr lang="ka-GE" sz="1100" dirty="0" smtClean="0"/>
          </a:p>
          <a:p>
            <a:pPr marL="171450" lvl="0" indent="-171450" algn="just">
              <a:buBlip>
                <a:blip r:embed="rId3"/>
              </a:buBlip>
            </a:pPr>
            <a:r>
              <a:rPr lang="ka-GE" sz="1100" dirty="0" smtClean="0"/>
              <a:t>ხუთიდან </a:t>
            </a:r>
            <a:r>
              <a:rPr lang="ka-GE" sz="1100" dirty="0"/>
              <a:t>ორი 42-43% მძღოლი აცხადებს, რომ არასოდეს არღვევს საგზაო მოძრაობის წესებს და  არც სიჩქარის გადაჭარბებით მართავს ავტომობილს. ავტომფლობელების ნახევარზე მეტი 54%-57% კი აღიარებს, რომ იშვიათ შემთხვევებში არღვევს წესებს და სიჩქარის გადაჭარბებით მოძრაობს. ამასთან, მძღოლების ერთ მეოთხედზე მეტს აქვს სიჩქარის გადაჭარბებაზე დაჯარიმების </a:t>
            </a:r>
            <a:r>
              <a:rPr lang="ka-GE" sz="1100" dirty="0" smtClean="0"/>
              <a:t>გამოცდილება.</a:t>
            </a:r>
          </a:p>
          <a:p>
            <a:pPr marL="171450" lvl="0" indent="-171450" algn="just">
              <a:buBlip>
                <a:blip r:embed="rId3"/>
              </a:buBlip>
            </a:pPr>
            <a:endParaRPr lang="ka-GE" sz="1100" dirty="0"/>
          </a:p>
          <a:p>
            <a:pPr marL="171450" lvl="0" indent="-171450" algn="just">
              <a:buBlip>
                <a:blip r:embed="rId3"/>
              </a:buBlip>
            </a:pPr>
            <a:r>
              <a:rPr lang="ka-GE" sz="1100" dirty="0" smtClean="0"/>
              <a:t>ხუთიდან </a:t>
            </a:r>
            <a:r>
              <a:rPr lang="ka-GE" sz="1100" dirty="0"/>
              <a:t>2 მძღოლი (39%) კი აღიარებს, რომ ბოლო 1 წლის მანძილზე გაუჩერებია ავტომობილი წესების დარღვევით, ფეხით მოსიარულეთა სავალ ნაწილზე, სადაც არ არის დაშვებული პარკირება. ამგვარ ქცევას მძღოლები უმეტეს წილად პარკირების ადგილების ნაკლებობით ხსნიან (95%). ერთ მეოთხედს (25%) კი მიაჩნია, რომ კანონი არ კრძალავს ფეხით მოსიარულეთა სავალ ნაწილზე ავტომობილის გაჩერებას. </a:t>
            </a:r>
            <a:endParaRPr lang="ka-GE" sz="1100" dirty="0" smtClean="0"/>
          </a:p>
          <a:p>
            <a:pPr marL="171450" lvl="0" indent="-171450" algn="just">
              <a:buBlip>
                <a:blip r:embed="rId3"/>
              </a:buBlip>
            </a:pPr>
            <a:endParaRPr lang="ka-GE" sz="1100" dirty="0"/>
          </a:p>
          <a:p>
            <a:pPr marL="171450" lvl="0" indent="-171450" algn="just">
              <a:buBlip>
                <a:blip r:embed="rId3"/>
              </a:buBlip>
            </a:pPr>
            <a:r>
              <a:rPr lang="ka-GE" sz="1100" dirty="0" smtClean="0"/>
              <a:t>რაც </a:t>
            </a:r>
            <a:r>
              <a:rPr lang="ka-GE" sz="1100" dirty="0"/>
              <a:t>შეეხება პირადი ავტომობილის საზ.ტრანსპორტით ჩანაცვლებას, მძღოლები გამოთქვამენ მზაობას ისარგებლონ საზ. ტრანსპორტით თუ მგზავრობის საფასური გაიაფდება (9.12). საზ. ტრანსპორტით სარგებლობის ასევე მნიშვნელოვანი მასტიმულირებელი ფაქტორები - ახალი მარშუტების დამატება </a:t>
            </a:r>
            <a:r>
              <a:rPr lang="ka-GE" sz="1100" i="1" dirty="0"/>
              <a:t>(ყველგან იქნება შესაძლებელი საზ. ტრანსპორტით მისვლა - 8.6) </a:t>
            </a:r>
            <a:r>
              <a:rPr lang="ka-GE" sz="1100" dirty="0"/>
              <a:t>და ტრანსპორტში ჰიგიენური ნორმების დაცულობა (8.34) აღმოჩნდა. ასევე მაღალი ქულით (8.11) ფასდება ტრანსპორტის უსაფრთხოება და მისი მძღოლების მიერ საგზაო მოძრაობის წესების დაცვა. </a:t>
            </a:r>
            <a:endParaRPr lang="en-US" sz="1100" dirty="0" smtClean="0"/>
          </a:p>
          <a:p>
            <a:pPr marL="171450" lvl="0" indent="-171450" algn="just">
              <a:buBlip>
                <a:blip r:embed="rId3"/>
              </a:buBlip>
            </a:pPr>
            <a:endParaRPr lang="en-US" sz="1100" dirty="0"/>
          </a:p>
          <a:p>
            <a:pPr marL="171450" lvl="0" indent="-171450" algn="just">
              <a:buBlip>
                <a:blip r:embed="rId3"/>
              </a:buBlip>
            </a:pPr>
            <a:r>
              <a:rPr lang="ka-GE" sz="1100" dirty="0" smtClean="0"/>
              <a:t>კვლევის თანახმად, მძღოლების მხოლოდ 36%-ს უნახავს ან მოუსმენია რაიმე სახის ინფორმაცია საგზაო უსაფრთხოების თემაზე. ინფორმაციის ძირითადი წყარო სატელევიო რგოლი (54%) და სატელევიზიო სიუჟეტია (44%). </a:t>
            </a:r>
            <a:endParaRPr lang="en-US" sz="1100" dirty="0"/>
          </a:p>
        </p:txBody>
      </p:sp>
      <p:sp>
        <p:nvSpPr>
          <p:cNvPr id="4" name="Title 1"/>
          <p:cNvSpPr>
            <a:spLocks noGrp="1"/>
          </p:cNvSpPr>
          <p:nvPr>
            <p:ph type="title"/>
          </p:nvPr>
        </p:nvSpPr>
        <p:spPr>
          <a:xfrm>
            <a:off x="552400" y="260648"/>
            <a:ext cx="7620000" cy="562074"/>
          </a:xfrm>
          <a:noFill/>
        </p:spPr>
        <p:txBody>
          <a:bodyPr/>
          <a:lstStyle/>
          <a:p>
            <a:r>
              <a:rPr lang="ka-GE" sz="1800" b="1" dirty="0" smtClean="0"/>
              <a:t>კვლევის ძირითადი მიგნებები | 2</a:t>
            </a:r>
            <a:endParaRPr lang="en-US" sz="1800" b="1" dirty="0"/>
          </a:p>
        </p:txBody>
      </p:sp>
    </p:spTree>
    <p:extLst>
      <p:ext uri="{BB962C8B-B14F-4D97-AF65-F5344CB8AC3E}">
        <p14:creationId xmlns:p14="http://schemas.microsoft.com/office/powerpoint/2010/main" val="6638097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ustom 4">
      <a:dk1>
        <a:sysClr val="windowText" lastClr="000000"/>
      </a:dk1>
      <a:lt1>
        <a:sysClr val="window" lastClr="FFFFFF"/>
      </a:lt1>
      <a:dk2>
        <a:srgbClr val="A5A5A5"/>
      </a:dk2>
      <a:lt2>
        <a:srgbClr val="CAF278"/>
      </a:lt2>
      <a:accent1>
        <a:srgbClr val="00823B"/>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1016</TotalTime>
  <Words>2104</Words>
  <Application>Microsoft Office PowerPoint</Application>
  <PresentationFormat>On-screen Show (4:3)</PresentationFormat>
  <Paragraphs>269</Paragraphs>
  <Slides>30</Slides>
  <Notes>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Adjacency</vt:lpstr>
      <vt:lpstr>მძღოლების კვლევა</vt:lpstr>
      <vt:lpstr>შინაარსი</vt:lpstr>
      <vt:lpstr>PowerPoint Presentation</vt:lpstr>
      <vt:lpstr>კვლევის დიზაინი</vt:lpstr>
      <vt:lpstr>კვლევის მეთოდოლოგია</vt:lpstr>
      <vt:lpstr>კვლევის მეთოდოლოგია</vt:lpstr>
      <vt:lpstr>PowerPoint Presentation</vt:lpstr>
      <vt:lpstr>კვლევის ძირითადი მიგნებები | 1</vt:lpstr>
      <vt:lpstr>კვლევის ძირითადი მიგნებები | 2</vt:lpstr>
      <vt:lpstr>PowerPoint Presentation</vt:lpstr>
      <vt:lpstr>დასკვნები და რეკომენდაციები | 1</vt:lpstr>
      <vt:lpstr>დასკვნები და რეკომენდაციები | 2</vt:lpstr>
      <vt:lpstr>დასკვნები და რეკომენდაციები | 3</vt:lpstr>
      <vt:lpstr>PowerPoint Presentation</vt:lpstr>
      <vt:lpstr>PowerPoint Presentation</vt:lpstr>
      <vt:lpstr>მძღოლების მიერ მოძრაობის წესების დაცვის მაჩვენებელი | სქესის მიხედვით</vt:lpstr>
      <vt:lpstr>მძღოლების მიერ მოძრაობის წესების დაცვის მაჩვენებელი | ასაკის მიხედვით</vt:lpstr>
      <vt:lpstr>მძღოლების მიერ მოძრაობის წესების დაცვის მაჩვენებელი | ავტომობილის ტიპის მიხედვით</vt:lpstr>
      <vt:lpstr>PowerPoint Presentation</vt:lpstr>
      <vt:lpstr>უშუქნიშნო ზებრა გადასასვლელზე მძღოლების ქცევის დეკლარირებული მაჩვენებელი | ჯამური სურათი</vt:lpstr>
      <vt:lpstr>უშუქნიშნო ზებრა გადასასვლელზე წესების დარღვევით მოძრაობის მიზეზები  ჯამური სურათი</vt:lpstr>
      <vt:lpstr>უშუქნიშნო ზებრა გადასასვლელზე ქვეითის  გადასვლისას საფრთხის აღქმა | ჯამური სურათი</vt:lpstr>
      <vt:lpstr>მოძრაობის წესების დაცვის მასტიმულირებელი ფაქტორები | ჯამური სურათი</vt:lpstr>
      <vt:lpstr>საგზაო მოძრაობის წესების  დარღვევის დეკლარირებული მაჩვენებელი | ჯამური სურათი</vt:lpstr>
      <vt:lpstr>სიჩქარის გადაჭარბებით მოძრაობაზე დაწესებული ჯარიმის ცნობადობა და გამოცდილება |  ჯამური სურათი</vt:lpstr>
      <vt:lpstr>მანქანის წესების დარღვევით გაჩერების   ქცევა და მიზეზები | ჯამური სურათი</vt:lpstr>
      <vt:lpstr>მღოლების საზ. ტრანსპორტით მოძრაობის მასტიმულირებელი ფაქტორები | ჯამური სურათი</vt:lpstr>
      <vt:lpstr>საგზაო უსაფრთხოების თემაზე  სხვადასხვა აქტივობების ცნობადობა |  ჯამური სურათი</vt:lpstr>
      <vt:lpstr>გამოკითხულთა დემოგრაფია</vt:lpstr>
      <vt:lpstr>გამოკითხულთა მანქანის ტიპი და მართვის გამოცდილება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ქვეითების კვლევა</dc:title>
  <dc:creator>admin</dc:creator>
  <cp:lastModifiedBy>admin</cp:lastModifiedBy>
  <cp:revision>160</cp:revision>
  <dcterms:created xsi:type="dcterms:W3CDTF">2015-08-03T18:17:50Z</dcterms:created>
  <dcterms:modified xsi:type="dcterms:W3CDTF">2015-08-20T21:32:49Z</dcterms:modified>
</cp:coreProperties>
</file>