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theme/themeOverride12.xml" ContentType="application/vnd.openxmlformats-officedocument.themeOverr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Override5.xml" ContentType="application/vnd.openxmlformats-officedocument.themeOverride+xml"/>
  <Override PartName="/ppt/theme/themeOverride10.xml" ContentType="application/vnd.openxmlformats-officedocument.themeOverride+xml"/>
  <Override PartName="/ppt/charts/chart19.xml" ContentType="application/vnd.openxmlformats-officedocument.drawingml.char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Override PartName="/ppt/charts/chart17.xml" ContentType="application/vnd.openxmlformats-officedocument.drawingml.char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charts/chart13.xml" ContentType="application/vnd.openxmlformats-officedocument.drawingml.chart+xml"/>
  <Override PartName="/ppt/charts/chart15.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7.xml" ContentType="application/vnd.openxmlformats-officedocument.drawingml.chart+xml"/>
  <Override PartName="/ppt/charts/chart20.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5.xml" ContentType="application/vnd.openxmlformats-officedocument.drawingml.chart+xml"/>
  <Override PartName="/ppt/theme/themeOverride15.xml" ContentType="application/vnd.openxmlformats-officedocument.themeOverr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theme/themeOverride13.xml" ContentType="application/vnd.openxmlformats-officedocument.themeOverr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theme/themeOverride8.xml" ContentType="application/vnd.openxmlformats-officedocument.themeOverride+xml"/>
  <Override PartName="/ppt/theme/themeOverride11.xml" ContentType="application/vnd.openxmlformats-officedocument.themeOverr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heme/themeOverride6.xml" ContentType="application/vnd.openxmlformats-officedocument.themeOverride+xml"/>
  <Override PartName="/ppt/charts/chart18.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Override PartName="/ppt/charts/chart16.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Default Extension="gif" ContentType="image/gif"/>
  <Override PartName="/ppt/charts/chart6.xml" ContentType="application/vnd.openxmlformats-officedocument.drawingml.chart+xml"/>
  <Override PartName="/ppt/charts/chart10.xml" ContentType="application/vnd.openxmlformats-officedocument.drawingml.chart+xml"/>
  <Override PartName="/ppt/charts/chart4.xml" ContentType="application/vnd.openxmlformats-officedocument.drawingml.chart+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ppt/charts/chart2.xml" ContentType="application/vnd.openxmlformats-officedocument.drawingml.chart+xml"/>
  <Override PartName="/ppt/theme/themeOverride9.xml" ContentType="application/vnd.openxmlformats-officedocument.themeOverride+xml"/>
  <Override PartName="/ppt/theme/themeOverride14.xml" ContentType="application/vnd.openxmlformats-officedocument.themeOverr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heme/themeOverride7.xml" ContentType="application/vnd.openxmlformats-officedocument.themeOverr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2"/>
  </p:notesMasterIdLst>
  <p:sldIdLst>
    <p:sldId id="256" r:id="rId2"/>
    <p:sldId id="281" r:id="rId3"/>
    <p:sldId id="279" r:id="rId4"/>
    <p:sldId id="275" r:id="rId5"/>
    <p:sldId id="276" r:id="rId6"/>
    <p:sldId id="277" r:id="rId7"/>
    <p:sldId id="268" r:id="rId8"/>
    <p:sldId id="282" r:id="rId9"/>
    <p:sldId id="283" r:id="rId10"/>
    <p:sldId id="298" r:id="rId11"/>
    <p:sldId id="299" r:id="rId12"/>
    <p:sldId id="300" r:id="rId13"/>
    <p:sldId id="301" r:id="rId14"/>
    <p:sldId id="280" r:id="rId15"/>
    <p:sldId id="278" r:id="rId16"/>
    <p:sldId id="270" r:id="rId17"/>
    <p:sldId id="272" r:id="rId18"/>
    <p:sldId id="296" r:id="rId19"/>
    <p:sldId id="269" r:id="rId20"/>
    <p:sldId id="257" r:id="rId21"/>
    <p:sldId id="285" r:id="rId22"/>
    <p:sldId id="286" r:id="rId23"/>
    <p:sldId id="288" r:id="rId24"/>
    <p:sldId id="291" r:id="rId25"/>
    <p:sldId id="284" r:id="rId26"/>
    <p:sldId id="292" r:id="rId27"/>
    <p:sldId id="293" r:id="rId28"/>
    <p:sldId id="294" r:id="rId29"/>
    <p:sldId id="295" r:id="rId30"/>
    <p:sldId id="297"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1099" autoAdjust="0"/>
  </p:normalViewPr>
  <p:slideViewPr>
    <p:cSldViewPr>
      <p:cViewPr>
        <p:scale>
          <a:sx n="100" d="100"/>
          <a:sy n="100" d="100"/>
        </p:scale>
        <p:origin x="-294" y="-30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Office_Excel_Worksheet10.xlsx"/><Relationship Id="rId1" Type="http://schemas.openxmlformats.org/officeDocument/2006/relationships/themeOverride" Target="../theme/themeOverride6.xml"/></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Office_Excel_Worksheet11.xlsx"/></Relationships>
</file>

<file path=ppt/charts/_rels/chart12.xml.rels><?xml version="1.0" encoding="UTF-8" standalone="yes"?>
<Relationships xmlns="http://schemas.openxmlformats.org/package/2006/relationships"><Relationship Id="rId2" Type="http://schemas.openxmlformats.org/officeDocument/2006/relationships/package" Target="../embeddings/Microsoft_Office_Excel_Worksheet12.xlsx"/><Relationship Id="rId1" Type="http://schemas.openxmlformats.org/officeDocument/2006/relationships/themeOverride" Target="../theme/themeOverride7.xml"/></Relationships>
</file>

<file path=ppt/charts/_rels/chart13.xml.rels><?xml version="1.0" encoding="UTF-8" standalone="yes"?>
<Relationships xmlns="http://schemas.openxmlformats.org/package/2006/relationships"><Relationship Id="rId2" Type="http://schemas.openxmlformats.org/officeDocument/2006/relationships/package" Target="../embeddings/Microsoft_Office_Excel_Worksheet13.xlsx"/><Relationship Id="rId1" Type="http://schemas.openxmlformats.org/officeDocument/2006/relationships/themeOverride" Target="../theme/themeOverride8.xml"/></Relationships>
</file>

<file path=ppt/charts/_rels/chart14.xml.rels><?xml version="1.0" encoding="UTF-8" standalone="yes"?>
<Relationships xmlns="http://schemas.openxmlformats.org/package/2006/relationships"><Relationship Id="rId2" Type="http://schemas.openxmlformats.org/officeDocument/2006/relationships/package" Target="../embeddings/Microsoft_Office_Excel_Worksheet14.xlsx"/><Relationship Id="rId1" Type="http://schemas.openxmlformats.org/officeDocument/2006/relationships/themeOverride" Target="../theme/themeOverride9.xml"/></Relationships>
</file>

<file path=ppt/charts/_rels/chart15.xml.rels><?xml version="1.0" encoding="UTF-8" standalone="yes"?>
<Relationships xmlns="http://schemas.openxmlformats.org/package/2006/relationships"><Relationship Id="rId2" Type="http://schemas.openxmlformats.org/officeDocument/2006/relationships/package" Target="../embeddings/Microsoft_Office_Excel_Worksheet15.xlsx"/><Relationship Id="rId1" Type="http://schemas.openxmlformats.org/officeDocument/2006/relationships/themeOverride" Target="../theme/themeOverride10.xml"/></Relationships>
</file>

<file path=ppt/charts/_rels/chart16.xml.rels><?xml version="1.0" encoding="UTF-8" standalone="yes"?>
<Relationships xmlns="http://schemas.openxmlformats.org/package/2006/relationships"><Relationship Id="rId2" Type="http://schemas.openxmlformats.org/officeDocument/2006/relationships/package" Target="../embeddings/Microsoft_Office_Excel_Worksheet16.xlsx"/><Relationship Id="rId1" Type="http://schemas.openxmlformats.org/officeDocument/2006/relationships/themeOverride" Target="../theme/themeOverride11.xml"/></Relationships>
</file>

<file path=ppt/charts/_rels/chart17.xml.rels><?xml version="1.0" encoding="UTF-8" standalone="yes"?>
<Relationships xmlns="http://schemas.openxmlformats.org/package/2006/relationships"><Relationship Id="rId2" Type="http://schemas.openxmlformats.org/officeDocument/2006/relationships/package" Target="../embeddings/Microsoft_Office_Excel_Worksheet17.xlsx"/><Relationship Id="rId1" Type="http://schemas.openxmlformats.org/officeDocument/2006/relationships/themeOverride" Target="../theme/themeOverride12.xml"/></Relationships>
</file>

<file path=ppt/charts/_rels/chart18.xml.rels><?xml version="1.0" encoding="UTF-8" standalone="yes"?>
<Relationships xmlns="http://schemas.openxmlformats.org/package/2006/relationships"><Relationship Id="rId2" Type="http://schemas.openxmlformats.org/officeDocument/2006/relationships/package" Target="../embeddings/Microsoft_Office_Excel_Worksheet18.xlsx"/><Relationship Id="rId1" Type="http://schemas.openxmlformats.org/officeDocument/2006/relationships/themeOverride" Target="../theme/themeOverride13.xml"/></Relationships>
</file>

<file path=ppt/charts/_rels/chart19.xml.rels><?xml version="1.0" encoding="UTF-8" standalone="yes"?>
<Relationships xmlns="http://schemas.openxmlformats.org/package/2006/relationships"><Relationship Id="rId2" Type="http://schemas.openxmlformats.org/officeDocument/2006/relationships/package" Target="../embeddings/Microsoft_Office_Excel_Worksheet19.xlsx"/><Relationship Id="rId1" Type="http://schemas.openxmlformats.org/officeDocument/2006/relationships/themeOverride" Target="../theme/themeOverride14.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20.xml.rels><?xml version="1.0" encoding="UTF-8" standalone="yes"?>
<Relationships xmlns="http://schemas.openxmlformats.org/package/2006/relationships"><Relationship Id="rId2" Type="http://schemas.openxmlformats.org/officeDocument/2006/relationships/package" Target="../embeddings/Microsoft_Office_Excel_Worksheet20.xlsx"/><Relationship Id="rId1" Type="http://schemas.openxmlformats.org/officeDocument/2006/relationships/themeOverride" Target="../theme/themeOverride15.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Office_Excel_Worksheet5.xlsx"/><Relationship Id="rId1" Type="http://schemas.openxmlformats.org/officeDocument/2006/relationships/themeOverride" Target="../theme/themeOverride1.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Office_Excel_Worksheet6.xlsx"/><Relationship Id="rId1" Type="http://schemas.openxmlformats.org/officeDocument/2006/relationships/themeOverride" Target="../theme/themeOverride2.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Office_Excel_Worksheet7.xlsx"/><Relationship Id="rId1" Type="http://schemas.openxmlformats.org/officeDocument/2006/relationships/themeOverride" Target="../theme/themeOverride3.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Office_Excel_Worksheet8.xlsx"/><Relationship Id="rId1" Type="http://schemas.openxmlformats.org/officeDocument/2006/relationships/themeOverride" Target="../theme/themeOverride4.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Office_Excel_Worksheet9.xlsx"/><Relationship Id="rId1" Type="http://schemas.openxmlformats.org/officeDocument/2006/relationships/themeOverride" Target="../theme/themeOverride5.xml"/></Relationships>
</file>

<file path=ppt/charts/chart1.xml><?xml version="1.0" encoding="utf-8"?>
<c:chartSpace xmlns:c="http://schemas.openxmlformats.org/drawingml/2006/chart" xmlns:a="http://schemas.openxmlformats.org/drawingml/2006/main" xmlns:r="http://schemas.openxmlformats.org/officeDocument/2006/relationships">
  <c:lang val="en-US"/>
  <c:style val="3"/>
  <c:chart>
    <c:autoTitleDeleted val="1"/>
    <c:plotArea>
      <c:layout>
        <c:manualLayout>
          <c:layoutTarget val="inner"/>
          <c:xMode val="edge"/>
          <c:yMode val="edge"/>
          <c:x val="0.20666045917449405"/>
          <c:y val="0.37581346530267118"/>
          <c:w val="0.73335627406527804"/>
          <c:h val="0.59839190835570011"/>
        </c:manualLayout>
      </c:layout>
      <c:barChart>
        <c:barDir val="bar"/>
        <c:grouping val="percentStacked"/>
        <c:ser>
          <c:idx val="0"/>
          <c:order val="0"/>
          <c:tx>
            <c:strRef>
              <c:f>Sheet1!$B$1</c:f>
              <c:strCache>
                <c:ptCount val="1"/>
                <c:pt idx="0">
                  <c:v>ქალი</c:v>
                </c:pt>
              </c:strCache>
            </c:strRef>
          </c:tx>
          <c:spPr>
            <a:solidFill>
              <a:schemeClr val="accent1">
                <a:lumMod val="50000"/>
              </a:schemeClr>
            </a:solidFill>
          </c:spPr>
          <c:dLbls>
            <c:dLbl>
              <c:idx val="0"/>
              <c:layout>
                <c:manualLayout>
                  <c:x val="5.3895988520637712E-2"/>
                  <c:y val="1.4180717391776903E-2"/>
                </c:manualLayout>
              </c:layout>
              <c:dLblPos val="ctr"/>
              <c:showVal val="1"/>
              <c:extLst>
                <c:ext xmlns:c15="http://schemas.microsoft.com/office/drawing/2012/chart" uri="{CE6537A1-D6FC-4f65-9D91-7224C49458BB}">
                  <c15:layout/>
                </c:ext>
              </c:extLst>
            </c:dLbl>
            <c:dLbl>
              <c:idx val="1"/>
              <c:layout>
                <c:manualLayout>
                  <c:x val="9.3204145525207852E-2"/>
                  <c:y val="-1.3143798203673998E-2"/>
                </c:manualLayout>
              </c:layout>
              <c:dLblPos val="ctr"/>
              <c:showVal val="1"/>
              <c:extLst>
                <c:ext xmlns:c15="http://schemas.microsoft.com/office/drawing/2012/chart" uri="{CE6537A1-D6FC-4f65-9D91-7224C49458BB}">
                  <c15:layout/>
                </c:ext>
              </c:extLst>
            </c:dLbl>
            <c:dLbl>
              <c:idx val="2"/>
              <c:layout>
                <c:manualLayout>
                  <c:x val="8.2783655403217138E-2"/>
                  <c:y val="-4.3166580925241395E-3"/>
                </c:manualLayout>
              </c:layout>
              <c:dLblPos val="ctr"/>
              <c:showVal val="1"/>
              <c:extLst>
                <c:ext xmlns:c15="http://schemas.microsoft.com/office/drawing/2012/chart" uri="{CE6537A1-D6FC-4f65-9D91-7224C49458BB}">
                  <c15:layout/>
                </c:ext>
              </c:extLst>
            </c:dLbl>
            <c:dLbl>
              <c:idx val="3"/>
              <c:layout>
                <c:manualLayout>
                  <c:x val="1.83347052790673E-2"/>
                  <c:y val="-6.572157878774393E-3"/>
                </c:manualLayout>
              </c:layout>
              <c:dLblPos val="ctr"/>
              <c:showVal val="1"/>
              <c:extLst>
                <c:ext xmlns:c15="http://schemas.microsoft.com/office/drawing/2012/chart" uri="{CE6537A1-D6FC-4f65-9D91-7224C49458BB}">
                  <c15:layout/>
                </c:ext>
              </c:extLst>
            </c:dLbl>
            <c:dLbl>
              <c:idx val="4"/>
              <c:layout>
                <c:manualLayout>
                  <c:x val="4.5882158373867318E-2"/>
                  <c:y val="2.5350690203029104E-3"/>
                </c:manualLayout>
              </c:layout>
              <c:dLblPos val="ctr"/>
              <c:showVal val="1"/>
              <c:extLst>
                <c:ext xmlns:c15="http://schemas.microsoft.com/office/drawing/2012/chart" uri="{CE6537A1-D6FC-4f65-9D91-7224C49458BB}">
                  <c15:layout/>
                </c:ext>
              </c:extLst>
            </c:dLbl>
            <c:dLbl>
              <c:idx val="5"/>
              <c:layout>
                <c:manualLayout>
                  <c:x val="2.7817770735507806E-2"/>
                  <c:y val="7.6046082728557412E-3"/>
                </c:manualLayout>
              </c:layout>
              <c:dLblPos val="ctr"/>
              <c:showVal val="1"/>
            </c:dLbl>
            <c:txPr>
              <a:bodyPr/>
              <a:lstStyle/>
              <a:p>
                <a:pPr>
                  <a:defRPr sz="1000"/>
                </a:pPr>
                <a:endParaRPr lang="en-US"/>
              </a:p>
            </c:txPr>
            <c:dLblPos val="inBase"/>
            <c:showVal val="1"/>
            <c:extLst>
              <c:ext xmlns:c15="http://schemas.microsoft.com/office/drawing/2012/chart" uri="{CE6537A1-D6FC-4f65-9D91-7224C49458BB}">
                <c15:layout/>
                <c15:showLeaderLines val="0"/>
              </c:ext>
            </c:extLst>
          </c:dLbls>
          <c:cat>
            <c:strRef>
              <c:f>Sheet1!$A$2:$A$3</c:f>
              <c:strCache>
                <c:ptCount val="2"/>
                <c:pt idx="0">
                  <c:v>Yes</c:v>
                </c:pt>
                <c:pt idx="1">
                  <c:v>არა</c:v>
                </c:pt>
              </c:strCache>
            </c:strRef>
          </c:cat>
          <c:val>
            <c:numRef>
              <c:f>Sheet1!$B$2:$B$3</c:f>
              <c:numCache>
                <c:formatCode>0%</c:formatCode>
                <c:ptCount val="2"/>
                <c:pt idx="0">
                  <c:v>0.34900000000000009</c:v>
                </c:pt>
                <c:pt idx="1">
                  <c:v>0.65100000000000013</c:v>
                </c:pt>
              </c:numCache>
            </c:numRef>
          </c:val>
        </c:ser>
        <c:ser>
          <c:idx val="1"/>
          <c:order val="1"/>
          <c:tx>
            <c:strRef>
              <c:f>Sheet1!$C$1</c:f>
              <c:strCache>
                <c:ptCount val="1"/>
                <c:pt idx="0">
                  <c:v>Column2</c:v>
                </c:pt>
              </c:strCache>
            </c:strRef>
          </c:tx>
          <c:spPr>
            <a:noFill/>
          </c:spPr>
          <c:cat>
            <c:strRef>
              <c:f>Sheet1!$A$2:$A$3</c:f>
              <c:strCache>
                <c:ptCount val="2"/>
                <c:pt idx="0">
                  <c:v>Yes</c:v>
                </c:pt>
                <c:pt idx="1">
                  <c:v>არა</c:v>
                </c:pt>
              </c:strCache>
            </c:strRef>
          </c:cat>
          <c:val>
            <c:numRef>
              <c:f>Sheet1!$C$2:$C$3</c:f>
              <c:numCache>
                <c:formatCode>0%</c:formatCode>
                <c:ptCount val="2"/>
                <c:pt idx="0">
                  <c:v>0.85100000000000009</c:v>
                </c:pt>
                <c:pt idx="1">
                  <c:v>0.54900000000000004</c:v>
                </c:pt>
              </c:numCache>
            </c:numRef>
          </c:val>
        </c:ser>
        <c:ser>
          <c:idx val="2"/>
          <c:order val="2"/>
          <c:tx>
            <c:strRef>
              <c:f>Sheet1!$D$1</c:f>
              <c:strCache>
                <c:ptCount val="1"/>
                <c:pt idx="0">
                  <c:v>კაცი</c:v>
                </c:pt>
              </c:strCache>
            </c:strRef>
          </c:tx>
          <c:dLbls>
            <c:dLbl>
              <c:idx val="0"/>
              <c:layout>
                <c:manualLayout>
                  <c:x val="5.7266926661628699E-2"/>
                  <c:y val="8.0769457696698941E-3"/>
                </c:manualLayout>
              </c:layout>
              <c:dLblPos val="ctr"/>
              <c:showVal val="1"/>
              <c:extLst>
                <c:ext xmlns:c15="http://schemas.microsoft.com/office/drawing/2012/chart" uri="{CE6537A1-D6FC-4f65-9D91-7224C49458BB}">
                  <c15:layout/>
                </c:ext>
              </c:extLst>
            </c:dLbl>
            <c:dLbl>
              <c:idx val="1"/>
              <c:layout>
                <c:manualLayout>
                  <c:x val="0.10282845730324901"/>
                  <c:y val="-6.572157878774393E-3"/>
                </c:manualLayout>
              </c:layout>
              <c:showVal val="1"/>
              <c:extLst>
                <c:ext xmlns:c15="http://schemas.microsoft.com/office/drawing/2012/chart" uri="{CE6537A1-D6FC-4f65-9D91-7224C49458BB}">
                  <c15:layout/>
                </c:ext>
              </c:extLst>
            </c:dLbl>
            <c:dLbl>
              <c:idx val="2"/>
              <c:layout>
                <c:manualLayout>
                  <c:x val="7.8604843643168207E-2"/>
                  <c:y val="8.0003477962038525E-3"/>
                </c:manualLayout>
              </c:layout>
              <c:dLblPos val="ctr"/>
              <c:showVal val="1"/>
              <c:extLst>
                <c:ext xmlns:c15="http://schemas.microsoft.com/office/drawing/2012/chart" uri="{CE6537A1-D6FC-4f65-9D91-7224C49458BB}">
                  <c15:layout/>
                </c:ext>
              </c:extLst>
            </c:dLbl>
            <c:dLbl>
              <c:idx val="3"/>
              <c:layout>
                <c:manualLayout>
                  <c:x val="2.1422595271510299E-2"/>
                  <c:y val="9.8601776451919688E-3"/>
                </c:manualLayout>
              </c:layout>
              <c:showVal val="1"/>
              <c:extLst>
                <c:ext xmlns:c15="http://schemas.microsoft.com/office/drawing/2012/chart" uri="{CE6537A1-D6FC-4f65-9D91-7224C49458BB}">
                  <c15:layout/>
                </c:ext>
              </c:extLst>
            </c:dLbl>
            <c:dLbl>
              <c:idx val="4"/>
              <c:layout>
                <c:manualLayout>
                  <c:x val="5.2857712513950023E-2"/>
                  <c:y val="2.8915475078441213E-3"/>
                </c:manualLayout>
              </c:layout>
              <c:dLblPos val="ctr"/>
              <c:showVal val="1"/>
              <c:extLst>
                <c:ext xmlns:c15="http://schemas.microsoft.com/office/drawing/2012/chart" uri="{CE6537A1-D6FC-4f65-9D91-7224C49458BB}">
                  <c15:layout/>
                </c:ext>
              </c:extLst>
            </c:dLbl>
            <c:dLbl>
              <c:idx val="5"/>
              <c:layout>
                <c:manualLayout>
                  <c:x val="4.1770414394306309E-2"/>
                  <c:y val="-2.5348694242852505E-3"/>
                </c:manualLayout>
              </c:layout>
              <c:dLblPos val="ctr"/>
              <c:showVal val="1"/>
            </c:dLbl>
            <c:dLbl>
              <c:idx val="6"/>
              <c:delete val="1"/>
            </c:dLbl>
            <c:dLbl>
              <c:idx val="7"/>
              <c:delete val="1"/>
            </c:dLbl>
            <c:dLbl>
              <c:idx val="8"/>
              <c:layout>
                <c:manualLayout>
                  <c:x val="3.8730873973853504E-2"/>
                  <c:y val="0"/>
                </c:manualLayout>
              </c:layout>
              <c:dLblPos val="ctr"/>
              <c:showVal val="1"/>
            </c:dLbl>
            <c:dLbl>
              <c:idx val="9"/>
              <c:delete val="1"/>
            </c:dLbl>
            <c:dLbl>
              <c:idx val="10"/>
              <c:delete val="1"/>
            </c:dLbl>
            <c:dLbl>
              <c:idx val="11"/>
              <c:delete val="1"/>
            </c:dLbl>
            <c:dLbl>
              <c:idx val="12"/>
              <c:delete val="1"/>
            </c:dLbl>
            <c:dLbl>
              <c:idx val="13"/>
              <c:layout>
                <c:manualLayout>
                  <c:x val="3.5598052130528912E-2"/>
                  <c:y val="0"/>
                </c:manualLayout>
              </c:layout>
              <c:dLblPos val="ctr"/>
              <c:showVal val="1"/>
            </c:dLbl>
            <c:dLbl>
              <c:idx val="14"/>
              <c:layout>
                <c:manualLayout>
                  <c:x val="1.9373673036093404E-2"/>
                  <c:y val="-7.6042090808204196E-3"/>
                </c:manualLayout>
              </c:layout>
              <c:dLblPos val="ctr"/>
              <c:showVal val="1"/>
            </c:dLbl>
            <c:txPr>
              <a:bodyPr/>
              <a:lstStyle/>
              <a:p>
                <a:pPr>
                  <a:defRPr sz="1000"/>
                </a:pPr>
                <a:endParaRPr lang="en-US"/>
              </a:p>
            </c:txPr>
            <c:dLblPos val="inBase"/>
            <c:showVal val="1"/>
            <c:extLst>
              <c:ext xmlns:c15="http://schemas.microsoft.com/office/drawing/2012/chart" uri="{CE6537A1-D6FC-4f65-9D91-7224C49458BB}">
                <c15:layout/>
                <c15:showLeaderLines val="0"/>
              </c:ext>
            </c:extLst>
          </c:dLbls>
          <c:cat>
            <c:strRef>
              <c:f>Sheet1!$A$2:$A$3</c:f>
              <c:strCache>
                <c:ptCount val="2"/>
                <c:pt idx="0">
                  <c:v>Yes</c:v>
                </c:pt>
                <c:pt idx="1">
                  <c:v>არა</c:v>
                </c:pt>
              </c:strCache>
            </c:strRef>
          </c:cat>
          <c:val>
            <c:numRef>
              <c:f>Sheet1!$D$2:$D$3</c:f>
              <c:numCache>
                <c:formatCode>0%</c:formatCode>
                <c:ptCount val="2"/>
                <c:pt idx="0">
                  <c:v>0.23100000000000001</c:v>
                </c:pt>
                <c:pt idx="1">
                  <c:v>0.76900000000000013</c:v>
                </c:pt>
              </c:numCache>
            </c:numRef>
          </c:val>
        </c:ser>
        <c:ser>
          <c:idx val="3"/>
          <c:order val="3"/>
          <c:tx>
            <c:strRef>
              <c:f>Sheet1!$E$1</c:f>
              <c:strCache>
                <c:ptCount val="1"/>
                <c:pt idx="0">
                  <c:v>Column3</c:v>
                </c:pt>
              </c:strCache>
            </c:strRef>
          </c:tx>
          <c:spPr>
            <a:noFill/>
          </c:spPr>
          <c:cat>
            <c:strRef>
              <c:f>Sheet1!$A$2:$A$3</c:f>
              <c:strCache>
                <c:ptCount val="2"/>
                <c:pt idx="0">
                  <c:v>Yes</c:v>
                </c:pt>
                <c:pt idx="1">
                  <c:v>არა</c:v>
                </c:pt>
              </c:strCache>
            </c:strRef>
          </c:cat>
          <c:val>
            <c:numRef>
              <c:f>Sheet1!$E$2:$E$3</c:f>
              <c:numCache>
                <c:formatCode>0%</c:formatCode>
                <c:ptCount val="2"/>
                <c:pt idx="0">
                  <c:v>0.96900000000000008</c:v>
                </c:pt>
                <c:pt idx="1">
                  <c:v>0.43100000000000005</c:v>
                </c:pt>
              </c:numCache>
            </c:numRef>
          </c:val>
        </c:ser>
        <c:ser>
          <c:idx val="4"/>
          <c:order val="4"/>
          <c:tx>
            <c:strRef>
              <c:f>Sheet1!$F$1</c:f>
              <c:strCache>
                <c:ptCount val="1"/>
                <c:pt idx="0">
                  <c:v>ჯამური სურათი</c:v>
                </c:pt>
              </c:strCache>
            </c:strRef>
          </c:tx>
          <c:dLbls>
            <c:dLbl>
              <c:idx val="0"/>
              <c:layout>
                <c:manualLayout>
                  <c:x val="5.2842289215157122E-2"/>
                  <c:y val="6.5734517634613229E-3"/>
                </c:manualLayout>
              </c:layout>
              <c:showVal val="1"/>
            </c:dLbl>
            <c:dLbl>
              <c:idx val="1"/>
              <c:layout>
                <c:manualLayout>
                  <c:x val="0.10711297635755201"/>
                  <c:y val="-3.2862083278558914E-3"/>
                </c:manualLayout>
              </c:layout>
              <c:showVal val="1"/>
            </c:dLbl>
            <c:dLbl>
              <c:idx val="2"/>
              <c:layout>
                <c:manualLayout>
                  <c:x val="6.998047788693372E-2"/>
                  <c:y val="6.5729342095865425E-3"/>
                </c:manualLayout>
              </c:layout>
              <c:showVal val="1"/>
            </c:dLbl>
            <c:dLbl>
              <c:idx val="3"/>
              <c:delete val="1"/>
            </c:dLbl>
            <c:txPr>
              <a:bodyPr/>
              <a:lstStyle/>
              <a:p>
                <a:pPr>
                  <a:defRPr sz="1000"/>
                </a:pPr>
                <a:endParaRPr lang="en-US"/>
              </a:p>
            </c:txPr>
            <c:showVal val="1"/>
          </c:dLbls>
          <c:cat>
            <c:strRef>
              <c:f>Sheet1!$A$2:$A$3</c:f>
              <c:strCache>
                <c:ptCount val="2"/>
                <c:pt idx="0">
                  <c:v>Yes</c:v>
                </c:pt>
                <c:pt idx="1">
                  <c:v>არა</c:v>
                </c:pt>
              </c:strCache>
            </c:strRef>
          </c:cat>
          <c:val>
            <c:numRef>
              <c:f>Sheet1!$F$2:$F$3</c:f>
              <c:numCache>
                <c:formatCode>0%</c:formatCode>
                <c:ptCount val="2"/>
                <c:pt idx="0">
                  <c:v>0.24300000000000002</c:v>
                </c:pt>
                <c:pt idx="1">
                  <c:v>0.75700000000000012</c:v>
                </c:pt>
              </c:numCache>
            </c:numRef>
          </c:val>
        </c:ser>
        <c:ser>
          <c:idx val="5"/>
          <c:order val="5"/>
          <c:tx>
            <c:strRef>
              <c:f>Sheet1!$G$1</c:f>
              <c:strCache>
                <c:ptCount val="1"/>
                <c:pt idx="0">
                  <c:v>Column4</c:v>
                </c:pt>
              </c:strCache>
            </c:strRef>
          </c:tx>
          <c:spPr>
            <a:noFill/>
          </c:spPr>
          <c:cat>
            <c:strRef>
              <c:f>Sheet1!$A$2:$A$3</c:f>
              <c:strCache>
                <c:ptCount val="2"/>
                <c:pt idx="0">
                  <c:v>Yes</c:v>
                </c:pt>
                <c:pt idx="1">
                  <c:v>არა</c:v>
                </c:pt>
              </c:strCache>
            </c:strRef>
          </c:cat>
          <c:val>
            <c:numRef>
              <c:f>Sheet1!$G$2:$G$3</c:f>
              <c:numCache>
                <c:formatCode>0%</c:formatCode>
                <c:ptCount val="2"/>
                <c:pt idx="0">
                  <c:v>0.95700000000000007</c:v>
                </c:pt>
                <c:pt idx="1">
                  <c:v>0.44300000000000006</c:v>
                </c:pt>
              </c:numCache>
            </c:numRef>
          </c:val>
        </c:ser>
        <c:dLbls/>
        <c:gapWidth val="50"/>
        <c:overlap val="100"/>
        <c:axId val="59097856"/>
        <c:axId val="59099392"/>
      </c:barChart>
      <c:catAx>
        <c:axId val="59097856"/>
        <c:scaling>
          <c:orientation val="maxMin"/>
        </c:scaling>
        <c:axPos val="l"/>
        <c:numFmt formatCode="General" sourceLinked="0"/>
        <c:tickLblPos val="nextTo"/>
        <c:txPr>
          <a:bodyPr/>
          <a:lstStyle/>
          <a:p>
            <a:pPr>
              <a:defRPr sz="1000"/>
            </a:pPr>
            <a:endParaRPr lang="en-US"/>
          </a:p>
        </c:txPr>
        <c:crossAx val="59099392"/>
        <c:crosses val="autoZero"/>
        <c:auto val="1"/>
        <c:lblAlgn val="ctr"/>
        <c:lblOffset val="100"/>
      </c:catAx>
      <c:valAx>
        <c:axId val="59099392"/>
        <c:scaling>
          <c:orientation val="minMax"/>
        </c:scaling>
        <c:delete val="1"/>
        <c:axPos val="t"/>
        <c:numFmt formatCode="0%" sourceLinked="1"/>
        <c:tickLblPos val="none"/>
        <c:crossAx val="59097856"/>
        <c:crosses val="autoZero"/>
        <c:crossBetween val="between"/>
      </c:valAx>
    </c:plotArea>
    <c:plotVisOnly val="1"/>
    <c:dispBlanksAs val="gap"/>
  </c:chart>
  <c:txPr>
    <a:bodyPr/>
    <a:lstStyle/>
    <a:p>
      <a:pPr>
        <a:defRPr sz="1800"/>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64048908528191"/>
          <c:y val="2.4884470508567808E-2"/>
          <c:w val="0.50917379386927697"/>
          <c:h val="0.94430182360690107"/>
        </c:manualLayout>
      </c:layout>
      <c:barChart>
        <c:barDir val="bar"/>
        <c:grouping val="clustered"/>
        <c:ser>
          <c:idx val="0"/>
          <c:order val="0"/>
          <c:tx>
            <c:strRef>
              <c:f>Sheet1!$B$1</c:f>
              <c:strCache>
                <c:ptCount val="1"/>
                <c:pt idx="0">
                  <c:v>Total</c:v>
                </c:pt>
              </c:strCache>
            </c:strRef>
          </c:tx>
          <c:spPr>
            <a:solidFill>
              <a:sysClr val="windowText" lastClr="000000">
                <a:lumMod val="50000"/>
                <a:lumOff val="50000"/>
              </a:sysClr>
            </a:solidFill>
          </c:spPr>
          <c:dPt>
            <c:idx val="1"/>
          </c:dPt>
          <c:dPt>
            <c:idx val="2"/>
          </c:dPt>
          <c:dLbls>
            <c:dLbl>
              <c:idx val="0"/>
              <c:layout>
                <c:manualLayout>
                  <c:x val="-5.9136305976853418E-3"/>
                  <c:y val="-1.9336687957103305E-2"/>
                </c:manualLayout>
              </c:layout>
              <c:showVal val="1"/>
              <c:extLst>
                <c:ext xmlns:c15="http://schemas.microsoft.com/office/drawing/2012/chart" uri="{CE6537A1-D6FC-4f65-9D91-7224C49458BB}">
                  <c15:layout/>
                </c:ext>
              </c:extLst>
            </c:dLbl>
            <c:dLbl>
              <c:idx val="1"/>
              <c:layout>
                <c:manualLayout>
                  <c:x val="8.0347023056067043E-3"/>
                  <c:y val="-1.0103175118907102E-2"/>
                </c:manualLayout>
              </c:layout>
              <c:showVal val="1"/>
              <c:extLst>
                <c:ext xmlns:c15="http://schemas.microsoft.com/office/drawing/2012/chart" uri="{CE6537A1-D6FC-4f65-9D91-7224C49458BB}">
                  <c15:layout/>
                </c:ext>
              </c:extLst>
            </c:dLbl>
            <c:dLbl>
              <c:idx val="2"/>
              <c:layout>
                <c:manualLayout>
                  <c:x val="-2.2300905518352902E-3"/>
                  <c:y val="-1.6905878382485803E-3"/>
                </c:manualLayout>
              </c:layout>
              <c:showVal val="1"/>
              <c:extLst>
                <c:ext xmlns:c15="http://schemas.microsoft.com/office/drawing/2012/chart" uri="{CE6537A1-D6FC-4f65-9D91-7224C49458BB}">
                  <c15:layout/>
                </c:ext>
              </c:extLst>
            </c:dLbl>
            <c:dLbl>
              <c:idx val="3"/>
              <c:layout>
                <c:manualLayout>
                  <c:x val="5.1267225855433215E-3"/>
                  <c:y val="-9.8995813882315001E-3"/>
                </c:manualLayout>
              </c:layout>
              <c:dLblPos val="outEnd"/>
              <c:showVal val="1"/>
              <c:extLst>
                <c:ext xmlns:c15="http://schemas.microsoft.com/office/drawing/2012/chart" uri="{CE6537A1-D6FC-4f65-9D91-7224C49458BB}">
                  <c15:layout/>
                </c:ext>
              </c:extLst>
            </c:dLbl>
            <c:dLbl>
              <c:idx val="4"/>
              <c:layout>
                <c:manualLayout>
                  <c:x val="1.13697684384275E-2"/>
                  <c:y val="4.808328175176302E-3"/>
                </c:manualLayout>
              </c:layout>
              <c:dLblPos val="outEnd"/>
              <c:showVal val="1"/>
              <c:extLst>
                <c:ext xmlns:c15="http://schemas.microsoft.com/office/drawing/2012/chart" uri="{CE6537A1-D6FC-4f65-9D91-7224C49458BB}">
                  <c15:layout/>
                </c:ext>
              </c:extLst>
            </c:dLbl>
            <c:dLbl>
              <c:idx val="5"/>
              <c:layout>
                <c:manualLayout>
                  <c:x val="1.1009957594776801E-4"/>
                  <c:y val="-9.0338494884216209E-3"/>
                </c:manualLayout>
              </c:layout>
              <c:dLblPos val="outEnd"/>
              <c:showVal val="1"/>
            </c:dLbl>
            <c:spPr>
              <a:noFill/>
              <a:ln>
                <a:noFill/>
              </a:ln>
              <a:effectLst/>
            </c:spPr>
            <c:txPr>
              <a:bodyPr/>
              <a:lstStyle/>
              <a:p>
                <a:pPr>
                  <a:defRPr sz="1000"/>
                </a:pPr>
                <a:endParaRPr lang="en-US"/>
              </a:p>
            </c:txPr>
            <c:showVal val="1"/>
            <c:extLst>
              <c:ext xmlns:c15="http://schemas.microsoft.com/office/drawing/2012/chart" uri="{CE6537A1-D6FC-4f65-9D91-7224C49458BB}">
                <c15:layout/>
                <c15:showLeaderLines val="0"/>
              </c:ext>
            </c:extLst>
          </c:dLbls>
          <c:cat>
            <c:strRef>
              <c:f>Sheet1!$A$2:$A$4</c:f>
              <c:strCache>
                <c:ptCount val="3"/>
                <c:pt idx="0">
                  <c:v>I often drive a car with speedy</c:v>
                </c:pt>
                <c:pt idx="1">
                  <c:v>I rarely drive a car with speedy</c:v>
                </c:pt>
                <c:pt idx="2">
                  <c:v>I almost never drive a car with speedy</c:v>
                </c:pt>
              </c:strCache>
            </c:strRef>
          </c:cat>
          <c:val>
            <c:numRef>
              <c:f>Sheet1!$B$2:$B$4</c:f>
              <c:numCache>
                <c:formatCode>0%</c:formatCode>
                <c:ptCount val="3"/>
                <c:pt idx="0">
                  <c:v>3.0000000000000002E-2</c:v>
                </c:pt>
                <c:pt idx="1">
                  <c:v>0.56500000000000006</c:v>
                </c:pt>
                <c:pt idx="2">
                  <c:v>0.40500000000000003</c:v>
                </c:pt>
              </c:numCache>
            </c:numRef>
          </c:val>
        </c:ser>
        <c:dLbls/>
        <c:gapWidth val="100"/>
        <c:axId val="81324288"/>
        <c:axId val="81322752"/>
      </c:barChart>
      <c:valAx>
        <c:axId val="81322752"/>
        <c:scaling>
          <c:orientation val="minMax"/>
        </c:scaling>
        <c:delete val="1"/>
        <c:axPos val="t"/>
        <c:numFmt formatCode="0%" sourceLinked="1"/>
        <c:tickLblPos val="nextTo"/>
        <c:crossAx val="81324288"/>
        <c:crosses val="autoZero"/>
        <c:crossBetween val="between"/>
      </c:valAx>
      <c:catAx>
        <c:axId val="81324288"/>
        <c:scaling>
          <c:orientation val="maxMin"/>
        </c:scaling>
        <c:axPos val="l"/>
        <c:tickLblPos val="nextTo"/>
        <c:txPr>
          <a:bodyPr/>
          <a:lstStyle/>
          <a:p>
            <a:pPr>
              <a:defRPr sz="1000"/>
            </a:pPr>
            <a:endParaRPr lang="en-US"/>
          </a:p>
        </c:txPr>
        <c:crossAx val="81322752"/>
        <c:crosses val="autoZero"/>
        <c:auto val="1"/>
        <c:lblAlgn val="ctr"/>
        <c:lblOffset val="100"/>
      </c:catAx>
      <c:spPr>
        <a:noFill/>
        <a:ln w="25400">
          <a:noFill/>
        </a:ln>
      </c:spPr>
    </c:plotArea>
    <c:plotVisOnly val="1"/>
    <c:dispBlanksAs val="gap"/>
  </c:chart>
  <c:txPr>
    <a:bodyPr/>
    <a:lstStyle/>
    <a:p>
      <a:pPr>
        <a:defRPr sz="1200">
          <a:latin typeface="Sylfaen" pitchFamily="18" charset="0"/>
        </a:defRPr>
      </a:pPr>
      <a:endParaRPr lang="en-US"/>
    </a:p>
  </c:txPr>
  <c:externalData r:id="rId2"/>
</c:chartSpace>
</file>

<file path=ppt/charts/chart11.xml><?xml version="1.0" encoding="utf-8"?>
<c:chartSpace xmlns:c="http://schemas.openxmlformats.org/drawingml/2006/chart" xmlns:a="http://schemas.openxmlformats.org/drawingml/2006/main" xmlns:r="http://schemas.openxmlformats.org/officeDocument/2006/relationships">
  <c:lang val="en-US"/>
  <c:style val="3"/>
  <c:chart>
    <c:autoTitleDeleted val="1"/>
    <c:plotArea>
      <c:layout>
        <c:manualLayout>
          <c:layoutTarget val="inner"/>
          <c:xMode val="edge"/>
          <c:yMode val="edge"/>
          <c:x val="0.13580626117795203"/>
          <c:y val="0.24844036603642708"/>
          <c:w val="0.50917379386927697"/>
          <c:h val="0.96596382078404497"/>
        </c:manualLayout>
      </c:layout>
      <c:pieChart>
        <c:varyColors val="1"/>
        <c:ser>
          <c:idx val="0"/>
          <c:order val="0"/>
          <c:tx>
            <c:strRef>
              <c:f>Sheet1!$B$1</c:f>
              <c:strCache>
                <c:ptCount val="1"/>
                <c:pt idx="0">
                  <c:v>Total</c:v>
                </c:pt>
              </c:strCache>
            </c:strRef>
          </c:tx>
          <c:explosion val="25"/>
          <c:dPt>
            <c:idx val="1"/>
          </c:dPt>
          <c:dLbls>
            <c:dLbl>
              <c:idx val="0"/>
              <c:layout>
                <c:manualLayout>
                  <c:x val="-0.123493086824775"/>
                  <c:y val="-7.1938156968913827E-2"/>
                </c:manualLayout>
              </c:layout>
              <c:spPr/>
              <c:txPr>
                <a:bodyPr rot="0"/>
                <a:lstStyle/>
                <a:p>
                  <a:pPr>
                    <a:defRPr sz="1000"/>
                  </a:pPr>
                  <a:endParaRPr lang="en-US"/>
                </a:p>
              </c:txPr>
              <c:showVal val="1"/>
              <c:extLst>
                <c:ext xmlns:c15="http://schemas.microsoft.com/office/drawing/2012/chart" uri="{CE6537A1-D6FC-4f65-9D91-7224C49458BB}">
                  <c15:layout/>
                </c:ext>
              </c:extLst>
            </c:dLbl>
            <c:dLbl>
              <c:idx val="1"/>
              <c:layout>
                <c:manualLayout>
                  <c:x val="8.0347023056067043E-3"/>
                  <c:y val="-1.0103175118907102E-2"/>
                </c:manualLayout>
              </c:layout>
              <c:showVal val="1"/>
              <c:extLst>
                <c:ext xmlns:c15="http://schemas.microsoft.com/office/drawing/2012/chart" uri="{CE6537A1-D6FC-4f65-9D91-7224C49458BB}">
                  <c15:layout/>
                </c:ext>
              </c:extLst>
            </c:dLbl>
            <c:dLbl>
              <c:idx val="2"/>
              <c:layout>
                <c:manualLayout>
                  <c:x val="-2.2300905518352902E-3"/>
                  <c:y val="-1.6905878382485803E-3"/>
                </c:manualLayout>
              </c:layout>
              <c:showVal val="1"/>
              <c:extLst>
                <c:ext xmlns:c15="http://schemas.microsoft.com/office/drawing/2012/chart" uri="{CE6537A1-D6FC-4f65-9D91-7224C49458BB}">
                  <c15:layout/>
                </c:ext>
              </c:extLst>
            </c:dLbl>
            <c:dLbl>
              <c:idx val="3"/>
              <c:layout>
                <c:manualLayout>
                  <c:x val="5.1267225855433215E-3"/>
                  <c:y val="-9.8995813882315001E-3"/>
                </c:manualLayout>
              </c:layout>
              <c:dLblPos val="outEnd"/>
              <c:showVal val="1"/>
              <c:extLst>
                <c:ext xmlns:c15="http://schemas.microsoft.com/office/drawing/2012/chart" uri="{CE6537A1-D6FC-4f65-9D91-7224C49458BB}">
                  <c15:layout/>
                </c:ext>
              </c:extLst>
            </c:dLbl>
            <c:dLbl>
              <c:idx val="4"/>
              <c:layout>
                <c:manualLayout>
                  <c:x val="1.13697684384275E-2"/>
                  <c:y val="4.808328175176302E-3"/>
                </c:manualLayout>
              </c:layout>
              <c:dLblPos val="outEnd"/>
              <c:showVal val="1"/>
              <c:extLst>
                <c:ext xmlns:c15="http://schemas.microsoft.com/office/drawing/2012/chart" uri="{CE6537A1-D6FC-4f65-9D91-7224C49458BB}">
                  <c15:layout/>
                </c:ext>
              </c:extLst>
            </c:dLbl>
            <c:dLbl>
              <c:idx val="5"/>
              <c:layout>
                <c:manualLayout>
                  <c:x val="1.1009957594776801E-4"/>
                  <c:y val="-9.0338494884216209E-3"/>
                </c:manualLayout>
              </c:layout>
              <c:dLblPos val="outEnd"/>
              <c:showVal val="1"/>
            </c:dLbl>
            <c:txPr>
              <a:bodyPr/>
              <a:lstStyle/>
              <a:p>
                <a:pPr>
                  <a:defRPr sz="1000"/>
                </a:pPr>
                <a:endParaRPr lang="en-US"/>
              </a:p>
            </c:txPr>
            <c:showVal val="1"/>
            <c:extLst>
              <c:ext xmlns:c15="http://schemas.microsoft.com/office/drawing/2012/chart" uri="{CE6537A1-D6FC-4f65-9D91-7224C49458BB}">
                <c15:layout/>
                <c15:showLeaderLines val="0"/>
              </c:ext>
            </c:extLst>
          </c:dLbls>
          <c:cat>
            <c:strRef>
              <c:f>Sheet1!$A$2:$A$3</c:f>
              <c:strCache>
                <c:ptCount val="2"/>
                <c:pt idx="0">
                  <c:v>Yes</c:v>
                </c:pt>
                <c:pt idx="1">
                  <c:v>No</c:v>
                </c:pt>
              </c:strCache>
            </c:strRef>
          </c:cat>
          <c:val>
            <c:numRef>
              <c:f>Sheet1!$B$2:$B$3</c:f>
              <c:numCache>
                <c:formatCode>0%</c:formatCode>
                <c:ptCount val="2"/>
                <c:pt idx="0">
                  <c:v>0.99</c:v>
                </c:pt>
                <c:pt idx="1">
                  <c:v>1.0000000000000002E-2</c:v>
                </c:pt>
              </c:numCache>
            </c:numRef>
          </c:val>
        </c:ser>
        <c:dLbls/>
        <c:firstSliceAng val="20"/>
      </c:pieChart>
    </c:plotArea>
    <c:legend>
      <c:legendPos val="t"/>
      <c:layout>
        <c:manualLayout>
          <c:xMode val="edge"/>
          <c:yMode val="edge"/>
          <c:x val="0.66733843298457129"/>
          <c:y val="0.29704301861196697"/>
          <c:w val="0.25322050273281205"/>
          <c:h val="6.5087155848896586E-2"/>
        </c:manualLayout>
      </c:layout>
      <c:txPr>
        <a:bodyPr/>
        <a:lstStyle/>
        <a:p>
          <a:pPr>
            <a:defRPr sz="1000"/>
          </a:pPr>
          <a:endParaRPr lang="en-US"/>
        </a:p>
      </c:txPr>
    </c:legend>
    <c:plotVisOnly val="1"/>
    <c:dispBlanksAs val="zero"/>
  </c:chart>
  <c:txPr>
    <a:bodyPr/>
    <a:lstStyle/>
    <a:p>
      <a:pPr>
        <a:defRPr sz="1800"/>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64048908528191"/>
          <c:y val="2.4884470508567808E-2"/>
          <c:w val="0.50917379386927697"/>
          <c:h val="0.94430182360690107"/>
        </c:manualLayout>
      </c:layout>
      <c:barChart>
        <c:barDir val="bar"/>
        <c:grouping val="clustered"/>
        <c:ser>
          <c:idx val="0"/>
          <c:order val="0"/>
          <c:tx>
            <c:strRef>
              <c:f>Sheet1!$B$1</c:f>
              <c:strCache>
                <c:ptCount val="1"/>
                <c:pt idx="0">
                  <c:v>Total</c:v>
                </c:pt>
              </c:strCache>
            </c:strRef>
          </c:tx>
          <c:spPr>
            <a:solidFill>
              <a:sysClr val="windowText" lastClr="000000">
                <a:lumMod val="50000"/>
                <a:lumOff val="50000"/>
              </a:sysClr>
            </a:solidFill>
          </c:spPr>
          <c:dPt>
            <c:idx val="1"/>
          </c:dPt>
          <c:dPt>
            <c:idx val="2"/>
          </c:dPt>
          <c:dPt>
            <c:idx val="4"/>
            <c:spPr>
              <a:solidFill>
                <a:sysClr val="windowText" lastClr="000000">
                  <a:lumMod val="50000"/>
                  <a:lumOff val="50000"/>
                </a:sysClr>
              </a:solidFill>
              <a:ln>
                <a:solidFill>
                  <a:srgbClr val="00823B"/>
                </a:solidFill>
              </a:ln>
            </c:spPr>
          </c:dPt>
          <c:dLbls>
            <c:dLbl>
              <c:idx val="0"/>
              <c:layout>
                <c:manualLayout>
                  <c:x val="-5.9136305976853418E-3"/>
                  <c:y val="-1.9336687957103305E-2"/>
                </c:manualLayout>
              </c:layout>
              <c:showVal val="1"/>
              <c:extLst>
                <c:ext xmlns:c15="http://schemas.microsoft.com/office/drawing/2012/chart" uri="{CE6537A1-D6FC-4f65-9D91-7224C49458BB}">
                  <c15:layout/>
                </c:ext>
              </c:extLst>
            </c:dLbl>
            <c:dLbl>
              <c:idx val="1"/>
              <c:layout>
                <c:manualLayout>
                  <c:x val="8.0347023056067043E-3"/>
                  <c:y val="-1.0103175118907102E-2"/>
                </c:manualLayout>
              </c:layout>
              <c:showVal val="1"/>
              <c:extLst>
                <c:ext xmlns:c15="http://schemas.microsoft.com/office/drawing/2012/chart" uri="{CE6537A1-D6FC-4f65-9D91-7224C49458BB}">
                  <c15:layout/>
                </c:ext>
              </c:extLst>
            </c:dLbl>
            <c:dLbl>
              <c:idx val="2"/>
              <c:layout>
                <c:manualLayout>
                  <c:x val="-2.2300905518352902E-3"/>
                  <c:y val="-1.6905878382485803E-3"/>
                </c:manualLayout>
              </c:layout>
              <c:showVal val="1"/>
              <c:extLst>
                <c:ext xmlns:c15="http://schemas.microsoft.com/office/drawing/2012/chart" uri="{CE6537A1-D6FC-4f65-9D91-7224C49458BB}">
                  <c15:layout/>
                </c:ext>
              </c:extLst>
            </c:dLbl>
            <c:dLbl>
              <c:idx val="3"/>
              <c:layout>
                <c:manualLayout>
                  <c:x val="5.1267225855433215E-3"/>
                  <c:y val="-9.8995813882315001E-3"/>
                </c:manualLayout>
              </c:layout>
              <c:dLblPos val="outEnd"/>
              <c:showVal val="1"/>
              <c:extLst>
                <c:ext xmlns:c15="http://schemas.microsoft.com/office/drawing/2012/chart" uri="{CE6537A1-D6FC-4f65-9D91-7224C49458BB}">
                  <c15:layout/>
                </c:ext>
              </c:extLst>
            </c:dLbl>
            <c:dLbl>
              <c:idx val="4"/>
              <c:layout>
                <c:manualLayout>
                  <c:x val="1.13697684384275E-2"/>
                  <c:y val="4.808328175176302E-3"/>
                </c:manualLayout>
              </c:layout>
              <c:dLblPos val="outEnd"/>
              <c:showVal val="1"/>
              <c:extLst>
                <c:ext xmlns:c15="http://schemas.microsoft.com/office/drawing/2012/chart" uri="{CE6537A1-D6FC-4f65-9D91-7224C49458BB}">
                  <c15:layout/>
                </c:ext>
              </c:extLst>
            </c:dLbl>
            <c:dLbl>
              <c:idx val="5"/>
              <c:layout>
                <c:manualLayout>
                  <c:x val="1.1009957594776801E-4"/>
                  <c:y val="-9.0338494884216209E-3"/>
                </c:manualLayout>
              </c:layout>
              <c:dLblPos val="outEnd"/>
              <c:showVal val="1"/>
            </c:dLbl>
            <c:spPr>
              <a:noFill/>
              <a:ln>
                <a:noFill/>
              </a:ln>
              <a:effectLst/>
            </c:spPr>
            <c:txPr>
              <a:bodyPr/>
              <a:lstStyle/>
              <a:p>
                <a:pPr>
                  <a:defRPr sz="1000"/>
                </a:pPr>
                <a:endParaRPr lang="en-US"/>
              </a:p>
            </c:txPr>
            <c:showVal val="1"/>
            <c:extLst>
              <c:ext xmlns:c15="http://schemas.microsoft.com/office/drawing/2012/chart" uri="{CE6537A1-D6FC-4f65-9D91-7224C49458BB}">
                <c15:layout/>
                <c15:showLeaderLines val="0"/>
              </c:ext>
            </c:extLst>
          </c:dLbls>
          <c:cat>
            <c:strRef>
              <c:f>Sheet1!$A$2:$A$7</c:f>
              <c:strCache>
                <c:ptCount val="6"/>
                <c:pt idx="0">
                  <c:v>10 GEL</c:v>
                </c:pt>
                <c:pt idx="1">
                  <c:v>20 GEL</c:v>
                </c:pt>
                <c:pt idx="2">
                  <c:v>50 GEL</c:v>
                </c:pt>
                <c:pt idx="3">
                  <c:v>100  GEL</c:v>
                </c:pt>
                <c:pt idx="4">
                  <c:v>150 GEL and more</c:v>
                </c:pt>
                <c:pt idx="5">
                  <c:v>I do not know</c:v>
                </c:pt>
              </c:strCache>
            </c:strRef>
          </c:cat>
          <c:val>
            <c:numRef>
              <c:f>Sheet1!$B$2:$B$7</c:f>
              <c:numCache>
                <c:formatCode>0%</c:formatCode>
                <c:ptCount val="6"/>
                <c:pt idx="0">
                  <c:v>4.5000000000000005E-2</c:v>
                </c:pt>
                <c:pt idx="1">
                  <c:v>0.05</c:v>
                </c:pt>
                <c:pt idx="2">
                  <c:v>0.53</c:v>
                </c:pt>
                <c:pt idx="3">
                  <c:v>0.10100000000000001</c:v>
                </c:pt>
                <c:pt idx="4">
                  <c:v>1.0000000000000002E-2</c:v>
                </c:pt>
                <c:pt idx="5">
                  <c:v>0.26800000000000002</c:v>
                </c:pt>
              </c:numCache>
            </c:numRef>
          </c:val>
        </c:ser>
        <c:dLbls/>
        <c:gapWidth val="100"/>
        <c:axId val="81786752"/>
        <c:axId val="81785216"/>
      </c:barChart>
      <c:valAx>
        <c:axId val="81785216"/>
        <c:scaling>
          <c:orientation val="minMax"/>
        </c:scaling>
        <c:delete val="1"/>
        <c:axPos val="t"/>
        <c:numFmt formatCode="0%" sourceLinked="1"/>
        <c:tickLblPos val="nextTo"/>
        <c:crossAx val="81786752"/>
        <c:crosses val="autoZero"/>
        <c:crossBetween val="between"/>
      </c:valAx>
      <c:catAx>
        <c:axId val="81786752"/>
        <c:scaling>
          <c:orientation val="maxMin"/>
        </c:scaling>
        <c:axPos val="l"/>
        <c:tickLblPos val="nextTo"/>
        <c:txPr>
          <a:bodyPr/>
          <a:lstStyle/>
          <a:p>
            <a:pPr>
              <a:defRPr sz="1000">
                <a:latin typeface="Sylfaen" pitchFamily="18" charset="0"/>
              </a:defRPr>
            </a:pPr>
            <a:endParaRPr lang="en-US"/>
          </a:p>
        </c:txPr>
        <c:crossAx val="81785216"/>
        <c:crosses val="autoZero"/>
        <c:auto val="1"/>
        <c:lblAlgn val="ctr"/>
        <c:lblOffset val="100"/>
      </c:catAx>
      <c:spPr>
        <a:noFill/>
        <a:ln w="25400">
          <a:noFill/>
        </a:ln>
      </c:spPr>
    </c:plotArea>
    <c:plotVisOnly val="1"/>
    <c:dispBlanksAs val="gap"/>
  </c:chart>
  <c:txPr>
    <a:bodyPr/>
    <a:lstStyle/>
    <a:p>
      <a:pPr>
        <a:defRPr sz="1200">
          <a:latin typeface="Sylfaen" pitchFamily="18" charset="0"/>
        </a:defRPr>
      </a:pPr>
      <a:endParaRPr lang="en-US"/>
    </a:p>
  </c:txPr>
  <c:externalData r:id="rId2"/>
</c:chartSpace>
</file>

<file path=ppt/charts/chart13.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64048908528191"/>
          <c:y val="2.4884470508567808E-2"/>
          <c:w val="0.50917379386927697"/>
          <c:h val="0.94430182360690107"/>
        </c:manualLayout>
      </c:layout>
      <c:barChart>
        <c:barDir val="bar"/>
        <c:grouping val="clustered"/>
        <c:ser>
          <c:idx val="0"/>
          <c:order val="0"/>
          <c:tx>
            <c:strRef>
              <c:f>Sheet1!$B$1</c:f>
              <c:strCache>
                <c:ptCount val="1"/>
                <c:pt idx="0">
                  <c:v>Total</c:v>
                </c:pt>
              </c:strCache>
            </c:strRef>
          </c:tx>
          <c:spPr>
            <a:solidFill>
              <a:sysClr val="windowText" lastClr="000000">
                <a:lumMod val="50000"/>
                <a:lumOff val="50000"/>
              </a:sysClr>
            </a:solidFill>
          </c:spPr>
          <c:dPt>
            <c:idx val="1"/>
          </c:dPt>
          <c:dPt>
            <c:idx val="2"/>
          </c:dPt>
          <c:dLbls>
            <c:dLbl>
              <c:idx val="0"/>
              <c:layout>
                <c:manualLayout>
                  <c:x val="-5.9136305976853418E-3"/>
                  <c:y val="-1.9336687957103305E-2"/>
                </c:manualLayout>
              </c:layout>
              <c:showVal val="1"/>
              <c:extLst>
                <c:ext xmlns:c15="http://schemas.microsoft.com/office/drawing/2012/chart" uri="{CE6537A1-D6FC-4f65-9D91-7224C49458BB}">
                  <c15:layout/>
                </c:ext>
              </c:extLst>
            </c:dLbl>
            <c:dLbl>
              <c:idx val="1"/>
              <c:layout>
                <c:manualLayout>
                  <c:x val="8.0347023056067043E-3"/>
                  <c:y val="-1.0103175118907102E-2"/>
                </c:manualLayout>
              </c:layout>
              <c:showVal val="1"/>
              <c:extLst>
                <c:ext xmlns:c15="http://schemas.microsoft.com/office/drawing/2012/chart" uri="{CE6537A1-D6FC-4f65-9D91-7224C49458BB}">
                  <c15:layout/>
                </c:ext>
              </c:extLst>
            </c:dLbl>
            <c:dLbl>
              <c:idx val="2"/>
              <c:layout>
                <c:manualLayout>
                  <c:x val="-2.2300905518352902E-3"/>
                  <c:y val="-1.6905878382485803E-3"/>
                </c:manualLayout>
              </c:layout>
              <c:showVal val="1"/>
              <c:extLst>
                <c:ext xmlns:c15="http://schemas.microsoft.com/office/drawing/2012/chart" uri="{CE6537A1-D6FC-4f65-9D91-7224C49458BB}">
                  <c15:layout/>
                </c:ext>
              </c:extLst>
            </c:dLbl>
            <c:dLbl>
              <c:idx val="3"/>
              <c:layout>
                <c:manualLayout>
                  <c:x val="5.1267225855433215E-3"/>
                  <c:y val="-9.8995813882315001E-3"/>
                </c:manualLayout>
              </c:layout>
              <c:dLblPos val="outEnd"/>
              <c:showVal val="1"/>
              <c:extLst>
                <c:ext xmlns:c15="http://schemas.microsoft.com/office/drawing/2012/chart" uri="{CE6537A1-D6FC-4f65-9D91-7224C49458BB}">
                  <c15:layout/>
                </c:ext>
              </c:extLst>
            </c:dLbl>
            <c:dLbl>
              <c:idx val="4"/>
              <c:layout>
                <c:manualLayout>
                  <c:x val="1.13697684384275E-2"/>
                  <c:y val="4.808328175176302E-3"/>
                </c:manualLayout>
              </c:layout>
              <c:dLblPos val="outEnd"/>
              <c:showVal val="1"/>
              <c:extLst>
                <c:ext xmlns:c15="http://schemas.microsoft.com/office/drawing/2012/chart" uri="{CE6537A1-D6FC-4f65-9D91-7224C49458BB}">
                  <c15:layout/>
                </c:ext>
              </c:extLst>
            </c:dLbl>
            <c:dLbl>
              <c:idx val="5"/>
              <c:layout>
                <c:manualLayout>
                  <c:x val="1.1009957594776801E-4"/>
                  <c:y val="-9.0338494884216209E-3"/>
                </c:manualLayout>
              </c:layout>
              <c:dLblPos val="outEnd"/>
              <c:showVal val="1"/>
            </c:dLbl>
            <c:spPr>
              <a:noFill/>
              <a:ln>
                <a:noFill/>
              </a:ln>
              <a:effectLst/>
            </c:spPr>
            <c:txPr>
              <a:bodyPr/>
              <a:lstStyle/>
              <a:p>
                <a:pPr>
                  <a:defRPr sz="1000"/>
                </a:pPr>
                <a:endParaRPr lang="en-US"/>
              </a:p>
            </c:txPr>
            <c:showVal val="1"/>
            <c:extLst>
              <c:ext xmlns:c15="http://schemas.microsoft.com/office/drawing/2012/chart" uri="{CE6537A1-D6FC-4f65-9D91-7224C49458BB}">
                <c15:layout/>
                <c15:showLeaderLines val="0"/>
              </c:ext>
            </c:extLst>
          </c:dLbls>
          <c:cat>
            <c:strRef>
              <c:f>Sheet1!$A$2:$A$5</c:f>
              <c:strCache>
                <c:ptCount val="4"/>
                <c:pt idx="0">
                  <c:v>Never</c:v>
                </c:pt>
                <c:pt idx="1">
                  <c:v>Only once</c:v>
                </c:pt>
                <c:pt idx="2">
                  <c:v>2-3 times</c:v>
                </c:pt>
                <c:pt idx="3">
                  <c:v>4 times or more</c:v>
                </c:pt>
              </c:strCache>
            </c:strRef>
          </c:cat>
          <c:val>
            <c:numRef>
              <c:f>Sheet1!$B$2:$B$5</c:f>
              <c:numCache>
                <c:formatCode>0%</c:formatCode>
                <c:ptCount val="4"/>
                <c:pt idx="0">
                  <c:v>0.72200000000000009</c:v>
                </c:pt>
                <c:pt idx="1">
                  <c:v>0.17200000000000001</c:v>
                </c:pt>
                <c:pt idx="2">
                  <c:v>4.5000000000000005E-2</c:v>
                </c:pt>
                <c:pt idx="3">
                  <c:v>6.1000000000000006E-2</c:v>
                </c:pt>
              </c:numCache>
            </c:numRef>
          </c:val>
        </c:ser>
        <c:dLbls/>
        <c:gapWidth val="100"/>
        <c:axId val="81898112"/>
        <c:axId val="81896576"/>
      </c:barChart>
      <c:valAx>
        <c:axId val="81896576"/>
        <c:scaling>
          <c:orientation val="minMax"/>
        </c:scaling>
        <c:delete val="1"/>
        <c:axPos val="t"/>
        <c:numFmt formatCode="0%" sourceLinked="1"/>
        <c:tickLblPos val="nextTo"/>
        <c:crossAx val="81898112"/>
        <c:crosses val="autoZero"/>
        <c:crossBetween val="between"/>
      </c:valAx>
      <c:catAx>
        <c:axId val="81898112"/>
        <c:scaling>
          <c:orientation val="maxMin"/>
        </c:scaling>
        <c:axPos val="l"/>
        <c:tickLblPos val="nextTo"/>
        <c:txPr>
          <a:bodyPr/>
          <a:lstStyle/>
          <a:p>
            <a:pPr>
              <a:defRPr sz="1000"/>
            </a:pPr>
            <a:endParaRPr lang="en-US"/>
          </a:p>
        </c:txPr>
        <c:crossAx val="81896576"/>
        <c:crosses val="autoZero"/>
        <c:auto val="1"/>
        <c:lblAlgn val="ctr"/>
        <c:lblOffset val="100"/>
      </c:catAx>
      <c:spPr>
        <a:noFill/>
        <a:ln w="25400">
          <a:noFill/>
        </a:ln>
      </c:spPr>
    </c:plotArea>
    <c:plotVisOnly val="1"/>
    <c:dispBlanksAs val="gap"/>
  </c:chart>
  <c:txPr>
    <a:bodyPr/>
    <a:lstStyle/>
    <a:p>
      <a:pPr>
        <a:defRPr sz="1200">
          <a:latin typeface="Sylfaen" pitchFamily="18" charset="0"/>
        </a:defRPr>
      </a:pPr>
      <a:endParaRPr lang="en-US"/>
    </a:p>
  </c:txPr>
  <c:externalData r:id="rId2"/>
</c:chartSpace>
</file>

<file path=ppt/charts/chart14.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64048908528191"/>
          <c:y val="2.4884470508567808E-2"/>
          <c:w val="0.50917379386927697"/>
          <c:h val="0.96596382078404497"/>
        </c:manualLayout>
      </c:layout>
      <c:barChart>
        <c:barDir val="bar"/>
        <c:grouping val="clustered"/>
        <c:ser>
          <c:idx val="0"/>
          <c:order val="0"/>
          <c:tx>
            <c:strRef>
              <c:f>Sheet1!$B$1</c:f>
              <c:strCache>
                <c:ptCount val="1"/>
                <c:pt idx="0">
                  <c:v>Total</c:v>
                </c:pt>
              </c:strCache>
            </c:strRef>
          </c:tx>
          <c:spPr>
            <a:solidFill>
              <a:sysClr val="windowText" lastClr="000000">
                <a:lumMod val="50000"/>
                <a:lumOff val="50000"/>
              </a:sysClr>
            </a:solidFill>
          </c:spPr>
          <c:dPt>
            <c:idx val="1"/>
          </c:dPt>
          <c:dPt>
            <c:idx val="2"/>
          </c:dPt>
          <c:dLbls>
            <c:dLbl>
              <c:idx val="0"/>
              <c:layout>
                <c:manualLayout>
                  <c:x val="-5.9136305976853418E-3"/>
                  <c:y val="-1.9336687957103305E-2"/>
                </c:manualLayout>
              </c:layout>
              <c:showVal val="1"/>
              <c:extLst>
                <c:ext xmlns:c15="http://schemas.microsoft.com/office/drawing/2012/chart" uri="{CE6537A1-D6FC-4f65-9D91-7224C49458BB}">
                  <c15:layout/>
                </c:ext>
              </c:extLst>
            </c:dLbl>
            <c:dLbl>
              <c:idx val="1"/>
              <c:layout>
                <c:manualLayout>
                  <c:x val="8.0347023056067043E-3"/>
                  <c:y val="-1.0103175118907102E-2"/>
                </c:manualLayout>
              </c:layout>
              <c:showVal val="1"/>
              <c:extLst>
                <c:ext xmlns:c15="http://schemas.microsoft.com/office/drawing/2012/chart" uri="{CE6537A1-D6FC-4f65-9D91-7224C49458BB}">
                  <c15:layout/>
                </c:ext>
              </c:extLst>
            </c:dLbl>
            <c:dLbl>
              <c:idx val="2"/>
              <c:layout>
                <c:manualLayout>
                  <c:x val="-2.2300905518352902E-3"/>
                  <c:y val="-1.6905878382485803E-3"/>
                </c:manualLayout>
              </c:layout>
              <c:showVal val="1"/>
              <c:extLst>
                <c:ext xmlns:c15="http://schemas.microsoft.com/office/drawing/2012/chart" uri="{CE6537A1-D6FC-4f65-9D91-7224C49458BB}">
                  <c15:layout/>
                </c:ext>
              </c:extLst>
            </c:dLbl>
            <c:dLbl>
              <c:idx val="3"/>
              <c:layout>
                <c:manualLayout>
                  <c:x val="5.1267225855433215E-3"/>
                  <c:y val="-9.8995813882315001E-3"/>
                </c:manualLayout>
              </c:layout>
              <c:dLblPos val="outEnd"/>
              <c:showVal val="1"/>
              <c:extLst>
                <c:ext xmlns:c15="http://schemas.microsoft.com/office/drawing/2012/chart" uri="{CE6537A1-D6FC-4f65-9D91-7224C49458BB}">
                  <c15:layout/>
                </c:ext>
              </c:extLst>
            </c:dLbl>
            <c:dLbl>
              <c:idx val="4"/>
              <c:layout>
                <c:manualLayout>
                  <c:x val="1.13697684384275E-2"/>
                  <c:y val="4.808328175176302E-3"/>
                </c:manualLayout>
              </c:layout>
              <c:dLblPos val="outEnd"/>
              <c:showVal val="1"/>
              <c:extLst>
                <c:ext xmlns:c15="http://schemas.microsoft.com/office/drawing/2012/chart" uri="{CE6537A1-D6FC-4f65-9D91-7224C49458BB}">
                  <c15:layout/>
                </c:ext>
              </c:extLst>
            </c:dLbl>
            <c:dLbl>
              <c:idx val="5"/>
              <c:layout>
                <c:manualLayout>
                  <c:x val="1.1009957594776801E-4"/>
                  <c:y val="-9.0338494884216209E-3"/>
                </c:manualLayout>
              </c:layout>
              <c:dLblPos val="outEnd"/>
              <c:showVal val="1"/>
            </c:dLbl>
            <c:spPr>
              <a:noFill/>
              <a:ln>
                <a:noFill/>
              </a:ln>
              <a:effectLst/>
            </c:spPr>
            <c:txPr>
              <a:bodyPr/>
              <a:lstStyle/>
              <a:p>
                <a:pPr>
                  <a:defRPr sz="1000"/>
                </a:pPr>
                <a:endParaRPr lang="en-US"/>
              </a:p>
            </c:txPr>
            <c:showVal val="1"/>
            <c:extLst>
              <c:ext xmlns:c15="http://schemas.microsoft.com/office/drawing/2012/chart" uri="{CE6537A1-D6FC-4f65-9D91-7224C49458BB}">
                <c15:layout/>
                <c15:showLeaderLines val="0"/>
              </c:ext>
            </c:extLst>
          </c:dLbls>
          <c:cat>
            <c:strRef>
              <c:f>Sheet1!$A$2:$A$5</c:f>
              <c:strCache>
                <c:ptCount val="4"/>
                <c:pt idx="0">
                  <c:v>Never</c:v>
                </c:pt>
                <c:pt idx="1">
                  <c:v>Seldom</c:v>
                </c:pt>
                <c:pt idx="2">
                  <c:v>Often</c:v>
                </c:pt>
                <c:pt idx="3">
                  <c:v>Always</c:v>
                </c:pt>
              </c:strCache>
            </c:strRef>
          </c:cat>
          <c:val>
            <c:numRef>
              <c:f>Sheet1!$B$2:$B$5</c:f>
              <c:numCache>
                <c:formatCode>0%</c:formatCode>
                <c:ptCount val="4"/>
                <c:pt idx="0">
                  <c:v>0.6150000000000001</c:v>
                </c:pt>
                <c:pt idx="1">
                  <c:v>0.27500000000000002</c:v>
                </c:pt>
                <c:pt idx="2">
                  <c:v>0.10500000000000001</c:v>
                </c:pt>
                <c:pt idx="3">
                  <c:v>5.000000000000001E-3</c:v>
                </c:pt>
              </c:numCache>
            </c:numRef>
          </c:val>
        </c:ser>
        <c:dLbls/>
        <c:gapWidth val="100"/>
        <c:axId val="82259968"/>
        <c:axId val="82254080"/>
      </c:barChart>
      <c:valAx>
        <c:axId val="82254080"/>
        <c:scaling>
          <c:orientation val="minMax"/>
        </c:scaling>
        <c:delete val="1"/>
        <c:axPos val="t"/>
        <c:numFmt formatCode="0%" sourceLinked="1"/>
        <c:tickLblPos val="nextTo"/>
        <c:crossAx val="82259968"/>
        <c:crosses val="autoZero"/>
        <c:crossBetween val="between"/>
      </c:valAx>
      <c:catAx>
        <c:axId val="82259968"/>
        <c:scaling>
          <c:orientation val="maxMin"/>
        </c:scaling>
        <c:axPos val="l"/>
        <c:tickLblPos val="nextTo"/>
        <c:txPr>
          <a:bodyPr/>
          <a:lstStyle/>
          <a:p>
            <a:pPr>
              <a:defRPr sz="1000"/>
            </a:pPr>
            <a:endParaRPr lang="en-US"/>
          </a:p>
        </c:txPr>
        <c:crossAx val="82254080"/>
        <c:crosses val="autoZero"/>
        <c:auto val="1"/>
        <c:lblAlgn val="ctr"/>
        <c:lblOffset val="100"/>
      </c:catAx>
      <c:spPr>
        <a:noFill/>
        <a:ln w="25400">
          <a:noFill/>
        </a:ln>
      </c:spPr>
    </c:plotArea>
    <c:plotVisOnly val="1"/>
    <c:dispBlanksAs val="gap"/>
  </c:chart>
  <c:txPr>
    <a:bodyPr/>
    <a:lstStyle/>
    <a:p>
      <a:pPr>
        <a:defRPr sz="1200">
          <a:latin typeface="Sylfaen" pitchFamily="18" charset="0"/>
        </a:defRPr>
      </a:pPr>
      <a:endParaRPr lang="en-US"/>
    </a:p>
  </c:txPr>
  <c:externalData r:id="rId2"/>
</c:chartSpace>
</file>

<file path=ppt/charts/chart15.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64048908528191"/>
          <c:y val="2.4884470508567808E-2"/>
          <c:w val="0.50917379386927697"/>
          <c:h val="0.96596382078404497"/>
        </c:manualLayout>
      </c:layout>
      <c:barChart>
        <c:barDir val="bar"/>
        <c:grouping val="clustered"/>
        <c:ser>
          <c:idx val="0"/>
          <c:order val="0"/>
          <c:tx>
            <c:strRef>
              <c:f>Sheet1!$B$1</c:f>
              <c:strCache>
                <c:ptCount val="1"/>
                <c:pt idx="0">
                  <c:v>Total</c:v>
                </c:pt>
              </c:strCache>
            </c:strRef>
          </c:tx>
          <c:spPr>
            <a:solidFill>
              <a:sysClr val="windowText" lastClr="000000">
                <a:lumMod val="50000"/>
                <a:lumOff val="50000"/>
              </a:sysClr>
            </a:solidFill>
          </c:spPr>
          <c:dPt>
            <c:idx val="1"/>
          </c:dPt>
          <c:dPt>
            <c:idx val="2"/>
          </c:dPt>
          <c:dPt>
            <c:idx val="4"/>
            <c:spPr>
              <a:solidFill>
                <a:sysClr val="windowText" lastClr="000000">
                  <a:lumMod val="50000"/>
                  <a:lumOff val="50000"/>
                </a:sysClr>
              </a:solidFill>
              <a:ln>
                <a:solidFill>
                  <a:srgbClr val="00823B"/>
                </a:solidFill>
              </a:ln>
            </c:spPr>
          </c:dPt>
          <c:dLbls>
            <c:dLbl>
              <c:idx val="0"/>
              <c:layout>
                <c:manualLayout>
                  <c:x val="4.4611056287863424E-3"/>
                  <c:y val="8.5193125987015426E-3"/>
                </c:manualLayout>
              </c:layout>
              <c:showVal val="1"/>
              <c:extLst>
                <c:ext xmlns:c15="http://schemas.microsoft.com/office/drawing/2012/chart" uri="{CE6537A1-D6FC-4f65-9D91-7224C49458BB}">
                  <c15:layout/>
                </c:ext>
              </c:extLst>
            </c:dLbl>
            <c:dLbl>
              <c:idx val="1"/>
              <c:layout>
                <c:manualLayout>
                  <c:x val="8.0347023056067043E-3"/>
                  <c:y val="-1.0103175118907102E-2"/>
                </c:manualLayout>
              </c:layout>
              <c:showVal val="1"/>
              <c:extLst>
                <c:ext xmlns:c15="http://schemas.microsoft.com/office/drawing/2012/chart" uri="{CE6537A1-D6FC-4f65-9D91-7224C49458BB}">
                  <c15:layout/>
                </c:ext>
              </c:extLst>
            </c:dLbl>
            <c:dLbl>
              <c:idx val="2"/>
              <c:layout>
                <c:manualLayout>
                  <c:x val="-2.2300905518352902E-3"/>
                  <c:y val="-1.6905878382485803E-3"/>
                </c:manualLayout>
              </c:layout>
              <c:showVal val="1"/>
              <c:extLst>
                <c:ext xmlns:c15="http://schemas.microsoft.com/office/drawing/2012/chart" uri="{CE6537A1-D6FC-4f65-9D91-7224C49458BB}">
                  <c15:layout/>
                </c:ext>
              </c:extLst>
            </c:dLbl>
            <c:dLbl>
              <c:idx val="3"/>
              <c:layout>
                <c:manualLayout>
                  <c:x val="5.1267225855433215E-3"/>
                  <c:y val="-9.8995813882315001E-3"/>
                </c:manualLayout>
              </c:layout>
              <c:dLblPos val="outEnd"/>
              <c:showVal val="1"/>
              <c:extLst>
                <c:ext xmlns:c15="http://schemas.microsoft.com/office/drawing/2012/chart" uri="{CE6537A1-D6FC-4f65-9D91-7224C49458BB}">
                  <c15:layout/>
                </c:ext>
              </c:extLst>
            </c:dLbl>
            <c:dLbl>
              <c:idx val="4"/>
              <c:layout>
                <c:manualLayout>
                  <c:x val="1.13697684384275E-2"/>
                  <c:y val="4.808328175176302E-3"/>
                </c:manualLayout>
              </c:layout>
              <c:dLblPos val="outEnd"/>
              <c:showVal val="1"/>
              <c:extLst>
                <c:ext xmlns:c15="http://schemas.microsoft.com/office/drawing/2012/chart" uri="{CE6537A1-D6FC-4f65-9D91-7224C49458BB}">
                  <c15:layout/>
                </c:ext>
              </c:extLst>
            </c:dLbl>
            <c:dLbl>
              <c:idx val="5"/>
              <c:layout>
                <c:manualLayout>
                  <c:x val="1.1009957594776801E-4"/>
                  <c:y val="-9.0338494884216209E-3"/>
                </c:manualLayout>
              </c:layout>
              <c:dLblPos val="outEnd"/>
              <c:showVal val="1"/>
            </c:dLbl>
            <c:spPr>
              <a:noFill/>
              <a:ln>
                <a:noFill/>
              </a:ln>
              <a:effectLst/>
            </c:spPr>
            <c:txPr>
              <a:bodyPr/>
              <a:lstStyle/>
              <a:p>
                <a:pPr>
                  <a:defRPr sz="1000"/>
                </a:pPr>
                <a:endParaRPr lang="en-US"/>
              </a:p>
            </c:txPr>
            <c:showVal val="1"/>
            <c:extLst>
              <c:ext xmlns:c15="http://schemas.microsoft.com/office/drawing/2012/chart" uri="{CE6537A1-D6FC-4f65-9D91-7224C49458BB}">
                <c15:layout/>
                <c15:showLeaderLines val="0"/>
              </c:ext>
            </c:extLst>
          </c:dLbls>
          <c:cat>
            <c:strRef>
              <c:f>Sheet1!$A$2:$A$6</c:f>
              <c:strCache>
                <c:ptCount val="5"/>
                <c:pt idx="0">
                  <c:v>There is not any other place</c:v>
                </c:pt>
                <c:pt idx="1">
                  <c:v>Parking on the pavement is not forbidden by law</c:v>
                </c:pt>
                <c:pt idx="2">
                  <c:v>I am in a hurry and don't have to search other places</c:v>
                </c:pt>
                <c:pt idx="3">
                  <c:v>By this way I am closer to destination place</c:v>
                </c:pt>
                <c:pt idx="4">
                  <c:v>I am not fined in case of parking on pavement</c:v>
                </c:pt>
              </c:strCache>
            </c:strRef>
          </c:cat>
          <c:val>
            <c:numRef>
              <c:f>Sheet1!$B$2:$B$6</c:f>
              <c:numCache>
                <c:formatCode>0%</c:formatCode>
                <c:ptCount val="5"/>
                <c:pt idx="0">
                  <c:v>0.94800000000000006</c:v>
                </c:pt>
                <c:pt idx="1">
                  <c:v>0.24700000000000003</c:v>
                </c:pt>
                <c:pt idx="2">
                  <c:v>0.19500000000000001</c:v>
                </c:pt>
                <c:pt idx="3">
                  <c:v>0.10400000000000001</c:v>
                </c:pt>
                <c:pt idx="4">
                  <c:v>3.9000000000000007E-2</c:v>
                </c:pt>
              </c:numCache>
            </c:numRef>
          </c:val>
        </c:ser>
        <c:dLbls/>
        <c:gapWidth val="100"/>
        <c:axId val="82404480"/>
        <c:axId val="82279808"/>
      </c:barChart>
      <c:valAx>
        <c:axId val="82279808"/>
        <c:scaling>
          <c:orientation val="minMax"/>
        </c:scaling>
        <c:delete val="1"/>
        <c:axPos val="t"/>
        <c:numFmt formatCode="0%" sourceLinked="1"/>
        <c:tickLblPos val="nextTo"/>
        <c:crossAx val="82404480"/>
        <c:crosses val="autoZero"/>
        <c:crossBetween val="between"/>
      </c:valAx>
      <c:catAx>
        <c:axId val="82404480"/>
        <c:scaling>
          <c:orientation val="maxMin"/>
        </c:scaling>
        <c:axPos val="l"/>
        <c:tickLblPos val="nextTo"/>
        <c:txPr>
          <a:bodyPr/>
          <a:lstStyle/>
          <a:p>
            <a:pPr>
              <a:defRPr sz="1000"/>
            </a:pPr>
            <a:endParaRPr lang="en-US"/>
          </a:p>
        </c:txPr>
        <c:crossAx val="82279808"/>
        <c:crosses val="autoZero"/>
        <c:auto val="1"/>
        <c:lblAlgn val="ctr"/>
        <c:lblOffset val="100"/>
      </c:catAx>
      <c:spPr>
        <a:noFill/>
        <a:ln w="25400">
          <a:noFill/>
        </a:ln>
      </c:spPr>
    </c:plotArea>
    <c:plotVisOnly val="1"/>
    <c:dispBlanksAs val="gap"/>
  </c:chart>
  <c:txPr>
    <a:bodyPr/>
    <a:lstStyle/>
    <a:p>
      <a:pPr>
        <a:defRPr sz="1200">
          <a:latin typeface="Sylfaen" pitchFamily="18" charset="0"/>
        </a:defRPr>
      </a:pPr>
      <a:endParaRPr lang="en-US"/>
    </a:p>
  </c:txPr>
  <c:externalData r:id="rId2"/>
</c:chartSpace>
</file>

<file path=ppt/charts/chart16.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945679706148961"/>
          <c:y val="2.4884470508567808E-2"/>
          <c:w val="0.5054320293851039"/>
          <c:h val="0.94430182360690107"/>
        </c:manualLayout>
      </c:layout>
      <c:barChart>
        <c:barDir val="bar"/>
        <c:grouping val="clustered"/>
        <c:ser>
          <c:idx val="0"/>
          <c:order val="0"/>
          <c:tx>
            <c:strRef>
              <c:f>Sheet1!$B$1</c:f>
              <c:strCache>
                <c:ptCount val="1"/>
                <c:pt idx="0">
                  <c:v>Total</c:v>
                </c:pt>
              </c:strCache>
            </c:strRef>
          </c:tx>
          <c:spPr>
            <a:solidFill>
              <a:srgbClr val="00823B"/>
            </a:solidFill>
          </c:spPr>
          <c:dPt>
            <c:idx val="1"/>
          </c:dPt>
          <c:dPt>
            <c:idx val="2"/>
          </c:dPt>
          <c:dPt>
            <c:idx val="4"/>
            <c:spPr>
              <a:solidFill>
                <a:srgbClr val="00823B"/>
              </a:solidFill>
              <a:ln>
                <a:solidFill>
                  <a:srgbClr val="00823B"/>
                </a:solidFill>
              </a:ln>
            </c:spPr>
          </c:dPt>
          <c:dLbls>
            <c:dLbl>
              <c:idx val="0"/>
              <c:layout>
                <c:manualLayout>
                  <c:x val="9.5273805555996498E-3"/>
                  <c:y val="7.2849048518418705E-3"/>
                </c:manualLayout>
              </c:layout>
              <c:showVal val="1"/>
              <c:extLst>
                <c:ext xmlns:c15="http://schemas.microsoft.com/office/drawing/2012/chart" uri="{CE6537A1-D6FC-4f65-9D91-7224C49458BB}">
                  <c15:layout/>
                </c:ext>
              </c:extLst>
            </c:dLbl>
            <c:dLbl>
              <c:idx val="1"/>
              <c:layout>
                <c:manualLayout>
                  <c:x val="-2.2594054082531508E-3"/>
                  <c:y val="1.7923689313624706E-2"/>
                </c:manualLayout>
              </c:layout>
              <c:showVal val="1"/>
              <c:extLst>
                <c:ext xmlns:c15="http://schemas.microsoft.com/office/drawing/2012/chart" uri="{CE6537A1-D6FC-4f65-9D91-7224C49458BB}">
                  <c15:layout/>
                </c:ext>
              </c:extLst>
            </c:dLbl>
            <c:dLbl>
              <c:idx val="2"/>
              <c:layout>
                <c:manualLayout>
                  <c:x val="-2.2300905518352902E-3"/>
                  <c:y val="-1.6905878382485803E-3"/>
                </c:manualLayout>
              </c:layout>
              <c:showVal val="1"/>
              <c:extLst>
                <c:ext xmlns:c15="http://schemas.microsoft.com/office/drawing/2012/chart" uri="{CE6537A1-D6FC-4f65-9D91-7224C49458BB}">
                  <c15:layout/>
                </c:ext>
              </c:extLst>
            </c:dLbl>
            <c:dLbl>
              <c:idx val="3"/>
              <c:layout>
                <c:manualLayout>
                  <c:x val="5.1267225855433215E-3"/>
                  <c:y val="-9.8995813882315001E-3"/>
                </c:manualLayout>
              </c:layout>
              <c:dLblPos val="outEnd"/>
              <c:showVal val="1"/>
              <c:extLst>
                <c:ext xmlns:c15="http://schemas.microsoft.com/office/drawing/2012/chart" uri="{CE6537A1-D6FC-4f65-9D91-7224C49458BB}">
                  <c15:layout/>
                </c:ext>
              </c:extLst>
            </c:dLbl>
            <c:dLbl>
              <c:idx val="4"/>
              <c:layout>
                <c:manualLayout>
                  <c:x val="1.13697684384275E-2"/>
                  <c:y val="4.808328175176302E-3"/>
                </c:manualLayout>
              </c:layout>
              <c:dLblPos val="outEnd"/>
              <c:showVal val="1"/>
              <c:extLst>
                <c:ext xmlns:c15="http://schemas.microsoft.com/office/drawing/2012/chart" uri="{CE6537A1-D6FC-4f65-9D91-7224C49458BB}">
                  <c15:layout/>
                </c:ext>
              </c:extLst>
            </c:dLbl>
            <c:dLbl>
              <c:idx val="5"/>
              <c:layout>
                <c:manualLayout>
                  <c:x val="1.1009957594776801E-4"/>
                  <c:y val="-9.0338494884216209E-3"/>
                </c:manualLayout>
              </c:layout>
              <c:dLblPos val="outEnd"/>
              <c:showVal val="1"/>
            </c:dLbl>
            <c:spPr>
              <a:noFill/>
              <a:ln>
                <a:noFill/>
              </a:ln>
              <a:effectLst/>
            </c:spPr>
            <c:txPr>
              <a:bodyPr/>
              <a:lstStyle/>
              <a:p>
                <a:pPr>
                  <a:defRPr sz="1000"/>
                </a:pPr>
                <a:endParaRPr lang="en-US"/>
              </a:p>
            </c:txPr>
            <c:showVal val="1"/>
            <c:extLst>
              <c:ext xmlns:c15="http://schemas.microsoft.com/office/drawing/2012/chart" uri="{CE6537A1-D6FC-4f65-9D91-7224C49458BB}">
                <c15:layout/>
                <c15:showLeaderLines val="0"/>
              </c:ext>
            </c:extLst>
          </c:dLbls>
          <c:cat>
            <c:strRef>
              <c:f>Sheet1!$A$2:$A$9</c:f>
              <c:strCache>
                <c:ptCount val="8"/>
                <c:pt idx="0">
                  <c:v>If travelling fare will be cheaper</c:v>
                </c:pt>
                <c:pt idx="1">
                  <c:v>If I will have a chance to go everywhere, if there will be more routes</c:v>
                </c:pt>
                <c:pt idx="2">
                  <c:v>If there will be saved hygiene norms, there won't be unpleasant smell</c:v>
                </c:pt>
                <c:pt idx="3">
                  <c:v>If the transport will drive intensively and I won’t have to wait for a transport for a long time</c:v>
                </c:pt>
                <c:pt idx="4">
                  <c:v>If there will be added more buses and it won't be crowded</c:v>
                </c:pt>
                <c:pt idx="5">
                  <c:v>If public transport will be safer - drivers will care about road rules</c:v>
                </c:pt>
                <c:pt idx="6">
                  <c:v>If there will be appropriate temperature in the public transport</c:v>
                </c:pt>
                <c:pt idx="7">
                  <c:v>If public transport will be adapted for children / disabled people</c:v>
                </c:pt>
              </c:strCache>
            </c:strRef>
          </c:cat>
          <c:val>
            <c:numRef>
              <c:f>Sheet1!$B$2:$B$9</c:f>
              <c:numCache>
                <c:formatCode>General</c:formatCode>
                <c:ptCount val="8"/>
                <c:pt idx="0">
                  <c:v>9.120000000000001</c:v>
                </c:pt>
                <c:pt idx="1">
                  <c:v>8.6</c:v>
                </c:pt>
                <c:pt idx="2">
                  <c:v>8.34</c:v>
                </c:pt>
                <c:pt idx="3">
                  <c:v>8.2900000000000009</c:v>
                </c:pt>
                <c:pt idx="4">
                  <c:v>8.2800000000000011</c:v>
                </c:pt>
                <c:pt idx="5">
                  <c:v>8.11</c:v>
                </c:pt>
                <c:pt idx="6">
                  <c:v>7.85</c:v>
                </c:pt>
                <c:pt idx="7">
                  <c:v>7.45</c:v>
                </c:pt>
              </c:numCache>
            </c:numRef>
          </c:val>
        </c:ser>
        <c:dLbls/>
        <c:gapWidth val="100"/>
        <c:axId val="82224640"/>
        <c:axId val="82223104"/>
      </c:barChart>
      <c:valAx>
        <c:axId val="82223104"/>
        <c:scaling>
          <c:orientation val="minMax"/>
        </c:scaling>
        <c:delete val="1"/>
        <c:axPos val="t"/>
        <c:numFmt formatCode="General" sourceLinked="1"/>
        <c:tickLblPos val="nextTo"/>
        <c:crossAx val="82224640"/>
        <c:crosses val="autoZero"/>
        <c:crossBetween val="between"/>
      </c:valAx>
      <c:catAx>
        <c:axId val="82224640"/>
        <c:scaling>
          <c:orientation val="maxMin"/>
        </c:scaling>
        <c:axPos val="l"/>
        <c:tickLblPos val="nextTo"/>
        <c:txPr>
          <a:bodyPr/>
          <a:lstStyle/>
          <a:p>
            <a:pPr>
              <a:defRPr sz="1000"/>
            </a:pPr>
            <a:endParaRPr lang="en-US"/>
          </a:p>
        </c:txPr>
        <c:crossAx val="82223104"/>
        <c:crosses val="autoZero"/>
        <c:auto val="1"/>
        <c:lblAlgn val="ctr"/>
        <c:lblOffset val="100"/>
      </c:catAx>
      <c:spPr>
        <a:noFill/>
        <a:ln w="25400">
          <a:noFill/>
        </a:ln>
      </c:spPr>
    </c:plotArea>
    <c:plotVisOnly val="1"/>
    <c:dispBlanksAs val="gap"/>
  </c:chart>
  <c:txPr>
    <a:bodyPr/>
    <a:lstStyle/>
    <a:p>
      <a:pPr>
        <a:defRPr sz="1200">
          <a:latin typeface="Sylfaen" pitchFamily="18" charset="0"/>
        </a:defRPr>
      </a:pPr>
      <a:endParaRPr lang="en-US"/>
    </a:p>
  </c:txPr>
  <c:externalData r:id="rId2"/>
</c:chartSpace>
</file>

<file path=ppt/charts/chart17.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8189292900436099E-2"/>
          <c:y val="0.31463402214568803"/>
          <c:w val="0.43636818131318811"/>
          <c:h val="0.65455227196978105"/>
        </c:manualLayout>
      </c:layout>
      <c:pieChart>
        <c:varyColors val="1"/>
        <c:ser>
          <c:idx val="0"/>
          <c:order val="0"/>
          <c:tx>
            <c:strRef>
              <c:f>Sheet1!$B$1</c:f>
              <c:strCache>
                <c:ptCount val="1"/>
                <c:pt idx="0">
                  <c:v>Total</c:v>
                </c:pt>
              </c:strCache>
            </c:strRef>
          </c:tx>
          <c:spPr>
            <a:solidFill>
              <a:srgbClr val="00823B"/>
            </a:solidFill>
          </c:spPr>
          <c:explosion val="25"/>
          <c:dPt>
            <c:idx val="1"/>
            <c:spPr>
              <a:solidFill>
                <a:sysClr val="window" lastClr="FFFFFF">
                  <a:lumMod val="85000"/>
                </a:sysClr>
              </a:solidFill>
            </c:spPr>
          </c:dPt>
          <c:dLbls>
            <c:dLbl>
              <c:idx val="0"/>
              <c:layout>
                <c:manualLayout>
                  <c:x val="6.72786797939559E-3"/>
                  <c:y val="0.18365320519942205"/>
                </c:manualLayout>
              </c:layout>
              <c:dLblPos val="bestFit"/>
              <c:showVal val="1"/>
              <c:extLst>
                <c:ext xmlns:c15="http://schemas.microsoft.com/office/drawing/2012/chart" uri="{CE6537A1-D6FC-4f65-9D91-7224C49458BB}">
                  <c15:layout/>
                </c:ext>
              </c:extLst>
            </c:dLbl>
            <c:dLbl>
              <c:idx val="1"/>
              <c:layout>
                <c:manualLayout>
                  <c:x val="-1.0657766421014903E-2"/>
                  <c:y val="4.4883064882343109E-2"/>
                </c:manualLayout>
              </c:layout>
              <c:dLblPos val="bestFit"/>
              <c:showVal val="1"/>
              <c:extLst>
                <c:ext xmlns:c15="http://schemas.microsoft.com/office/drawing/2012/chart" uri="{CE6537A1-D6FC-4f65-9D91-7224C49458BB}">
                  <c15:layout/>
                </c:ext>
              </c:extLst>
            </c:dLbl>
            <c:dLbl>
              <c:idx val="2"/>
              <c:layout>
                <c:manualLayout>
                  <c:x val="-1.5868166323671204E-2"/>
                  <c:y val="4.092897672402401E-3"/>
                </c:manualLayout>
              </c:layout>
              <c:dLblPos val="bestFit"/>
              <c:showVal val="1"/>
              <c:extLst>
                <c:ext xmlns:c15="http://schemas.microsoft.com/office/drawing/2012/chart" uri="{CE6537A1-D6FC-4f65-9D91-7224C49458BB}">
                  <c15:layout/>
                </c:ext>
              </c:extLst>
            </c:dLbl>
            <c:dLbl>
              <c:idx val="3"/>
              <c:layout>
                <c:manualLayout>
                  <c:x val="1.83347052790673E-2"/>
                  <c:y val="-6.5721578787743921E-3"/>
                </c:manualLayout>
              </c:layout>
              <c:dLblPos val="ctr"/>
              <c:showVal val="1"/>
              <c:extLst>
                <c:ext xmlns:c15="http://schemas.microsoft.com/office/drawing/2012/chart" uri="{CE6537A1-D6FC-4f65-9D91-7224C49458BB}">
                  <c15:layout/>
                </c:ext>
              </c:extLst>
            </c:dLbl>
            <c:dLbl>
              <c:idx val="4"/>
              <c:layout>
                <c:manualLayout>
                  <c:x val="2.1603197308287404E-2"/>
                  <c:y val="-3.5904906384836306E-3"/>
                </c:manualLayout>
              </c:layout>
              <c:dLblPos val="ctr"/>
              <c:showVal val="1"/>
              <c:extLst>
                <c:ext xmlns:c15="http://schemas.microsoft.com/office/drawing/2012/chart" uri="{CE6537A1-D6FC-4f65-9D91-7224C49458BB}">
                  <c15:layout/>
                </c:ext>
              </c:extLst>
            </c:dLbl>
            <c:dLbl>
              <c:idx val="5"/>
              <c:layout>
                <c:manualLayout>
                  <c:x val="2.7817770735507806E-2"/>
                  <c:y val="7.6046082728557403E-3"/>
                </c:manualLayout>
              </c:layout>
              <c:dLblPos val="ctr"/>
              <c:showVal val="1"/>
            </c:dLbl>
            <c:spPr>
              <a:noFill/>
              <a:ln>
                <a:noFill/>
              </a:ln>
              <a:effectLst/>
            </c:spPr>
            <c:txPr>
              <a:bodyPr/>
              <a:lstStyle/>
              <a:p>
                <a:pPr>
                  <a:defRPr sz="1000"/>
                </a:pPr>
                <a:endParaRPr lang="en-US"/>
              </a:p>
            </c:txPr>
            <c:showVal val="1"/>
            <c:extLst>
              <c:ext xmlns:c15="http://schemas.microsoft.com/office/drawing/2012/chart" uri="{CE6537A1-D6FC-4f65-9D91-7224C49458BB}">
                <c15:layout/>
                <c15:showLeaderLines val="0"/>
              </c:ext>
            </c:extLst>
          </c:dLbls>
          <c:cat>
            <c:strRef>
              <c:f>Sheet1!$A$2:$A$3</c:f>
              <c:strCache>
                <c:ptCount val="2"/>
                <c:pt idx="0">
                  <c:v>Yes</c:v>
                </c:pt>
                <c:pt idx="1">
                  <c:v>No / do not remember</c:v>
                </c:pt>
              </c:strCache>
            </c:strRef>
          </c:cat>
          <c:val>
            <c:numRef>
              <c:f>Sheet1!$B$2:$B$3</c:f>
              <c:numCache>
                <c:formatCode>0%</c:formatCode>
                <c:ptCount val="2"/>
                <c:pt idx="0">
                  <c:v>0.36000000000000004</c:v>
                </c:pt>
                <c:pt idx="1">
                  <c:v>0.64000000000000012</c:v>
                </c:pt>
              </c:numCache>
            </c:numRef>
          </c:val>
        </c:ser>
        <c:dLbls/>
        <c:firstSliceAng val="0"/>
      </c:pieChart>
    </c:plotArea>
    <c:legend>
      <c:legendPos val="t"/>
      <c:layout>
        <c:manualLayout>
          <c:xMode val="edge"/>
          <c:yMode val="edge"/>
          <c:x val="4.9999955913187809E-2"/>
          <c:y val="2.6444734495906806E-2"/>
          <c:w val="0.39328809144662907"/>
          <c:h val="0.20116495649285901"/>
        </c:manualLayout>
      </c:layout>
    </c:legend>
    <c:plotVisOnly val="1"/>
    <c:dispBlanksAs val="zero"/>
  </c:chart>
  <c:txPr>
    <a:bodyPr/>
    <a:lstStyle/>
    <a:p>
      <a:pPr>
        <a:defRPr sz="1200">
          <a:latin typeface="Sylfaen" pitchFamily="18" charset="0"/>
        </a:defRPr>
      </a:pPr>
      <a:endParaRPr lang="en-US"/>
    </a:p>
  </c:txPr>
  <c:externalData r:id="rId2"/>
</c:chartSpace>
</file>

<file path=ppt/charts/chart18.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6864886719985815"/>
          <c:y val="2.4884470508567808E-2"/>
          <c:w val="0.45623563100100395"/>
          <c:h val="0.94430182360690107"/>
        </c:manualLayout>
      </c:layout>
      <c:barChart>
        <c:barDir val="bar"/>
        <c:grouping val="clustered"/>
        <c:ser>
          <c:idx val="0"/>
          <c:order val="0"/>
          <c:tx>
            <c:strRef>
              <c:f>Sheet1!$B$1</c:f>
              <c:strCache>
                <c:ptCount val="1"/>
                <c:pt idx="0">
                  <c:v>Total</c:v>
                </c:pt>
              </c:strCache>
            </c:strRef>
          </c:tx>
          <c:spPr>
            <a:solidFill>
              <a:srgbClr val="00823B"/>
            </a:solidFill>
          </c:spPr>
          <c:dPt>
            <c:idx val="1"/>
          </c:dPt>
          <c:dPt>
            <c:idx val="2"/>
          </c:dPt>
          <c:dPt>
            <c:idx val="4"/>
            <c:spPr>
              <a:solidFill>
                <a:srgbClr val="00823B"/>
              </a:solidFill>
              <a:ln>
                <a:solidFill>
                  <a:srgbClr val="00823B"/>
                </a:solidFill>
              </a:ln>
            </c:spPr>
          </c:dPt>
          <c:dLbls>
            <c:dLbl>
              <c:idx val="0"/>
              <c:layout>
                <c:manualLayout>
                  <c:x val="9.5273805555996498E-3"/>
                  <c:y val="7.2849048518418705E-3"/>
                </c:manualLayout>
              </c:layout>
              <c:showVal val="1"/>
              <c:extLst>
                <c:ext xmlns:c15="http://schemas.microsoft.com/office/drawing/2012/chart" uri="{CE6537A1-D6FC-4f65-9D91-7224C49458BB}">
                  <c15:layout/>
                </c:ext>
              </c:extLst>
            </c:dLbl>
            <c:dLbl>
              <c:idx val="1"/>
              <c:layout>
                <c:manualLayout>
                  <c:x val="-2.2591905673012909E-3"/>
                  <c:y val="8.9114567148705619E-3"/>
                </c:manualLayout>
              </c:layout>
              <c:showVal val="1"/>
              <c:extLst>
                <c:ext xmlns:c15="http://schemas.microsoft.com/office/drawing/2012/chart" uri="{CE6537A1-D6FC-4f65-9D91-7224C49458BB}">
                  <c15:layout/>
                </c:ext>
              </c:extLst>
            </c:dLbl>
            <c:dLbl>
              <c:idx val="2"/>
              <c:layout>
                <c:manualLayout>
                  <c:x val="-6.5582127375942417E-3"/>
                  <c:y val="-1.5834146381179397E-2"/>
                </c:manualLayout>
              </c:layout>
              <c:showVal val="1"/>
              <c:extLst>
                <c:ext xmlns:c15="http://schemas.microsoft.com/office/drawing/2012/chart" uri="{CE6537A1-D6FC-4f65-9D91-7224C49458BB}">
                  <c15:layout/>
                </c:ext>
              </c:extLst>
            </c:dLbl>
            <c:dLbl>
              <c:idx val="3"/>
              <c:layout>
                <c:manualLayout>
                  <c:x val="-5.3531481958712015E-3"/>
                  <c:y val="-3.12508905078982E-3"/>
                </c:manualLayout>
              </c:layout>
              <c:dLblPos val="outEnd"/>
              <c:showVal val="1"/>
              <c:extLst>
                <c:ext xmlns:c15="http://schemas.microsoft.com/office/drawing/2012/chart" uri="{CE6537A1-D6FC-4f65-9D91-7224C49458BB}">
                  <c15:layout/>
                </c:ext>
              </c:extLst>
            </c:dLbl>
            <c:dLbl>
              <c:idx val="4"/>
              <c:layout>
                <c:manualLayout>
                  <c:x val="1.13697684384275E-2"/>
                  <c:y val="4.808328175176302E-3"/>
                </c:manualLayout>
              </c:layout>
              <c:dLblPos val="outEnd"/>
              <c:showVal val="1"/>
              <c:extLst>
                <c:ext xmlns:c15="http://schemas.microsoft.com/office/drawing/2012/chart" uri="{CE6537A1-D6FC-4f65-9D91-7224C49458BB}">
                  <c15:layout/>
                </c:ext>
              </c:extLst>
            </c:dLbl>
            <c:dLbl>
              <c:idx val="5"/>
              <c:layout>
                <c:manualLayout>
                  <c:x val="4.843278840144332E-3"/>
                  <c:y val="4.1582817573774808E-3"/>
                </c:manualLayout>
              </c:layout>
              <c:dLblPos val="outEnd"/>
              <c:showVal val="1"/>
            </c:dLbl>
            <c:spPr>
              <a:noFill/>
              <a:ln>
                <a:noFill/>
              </a:ln>
              <a:effectLst/>
            </c:spPr>
            <c:txPr>
              <a:bodyPr/>
              <a:lstStyle/>
              <a:p>
                <a:pPr>
                  <a:defRPr sz="1000"/>
                </a:pPr>
                <a:endParaRPr lang="en-US"/>
              </a:p>
            </c:txPr>
            <c:showVal val="1"/>
            <c:extLst>
              <c:ext xmlns:c15="http://schemas.microsoft.com/office/drawing/2012/chart" uri="{CE6537A1-D6FC-4f65-9D91-7224C49458BB}">
                <c15:layout/>
                <c15:showLeaderLines val="0"/>
              </c:ext>
            </c:extLst>
          </c:dLbls>
          <c:cat>
            <c:strRef>
              <c:f>Sheet1!$A$2:$A$6</c:f>
              <c:strCache>
                <c:ptCount val="5"/>
                <c:pt idx="0">
                  <c:v>TV advertisement / social commercial</c:v>
                </c:pt>
                <c:pt idx="1">
                  <c:v>TV talk show / plot</c:v>
                </c:pt>
                <c:pt idx="2">
                  <c:v>Advertisement / social commertial in the internet</c:v>
                </c:pt>
                <c:pt idx="3">
                  <c:v>An article in the newspaper</c:v>
                </c:pt>
                <c:pt idx="4">
                  <c:v>Facebook page on road safety </c:v>
                </c:pt>
              </c:strCache>
            </c:strRef>
          </c:cat>
          <c:val>
            <c:numRef>
              <c:f>Sheet1!$B$2:$B$6</c:f>
              <c:numCache>
                <c:formatCode>0%</c:formatCode>
                <c:ptCount val="5"/>
                <c:pt idx="0">
                  <c:v>0.54200000000000004</c:v>
                </c:pt>
                <c:pt idx="1">
                  <c:v>0.44400000000000001</c:v>
                </c:pt>
                <c:pt idx="2">
                  <c:v>0.13900000000000001</c:v>
                </c:pt>
                <c:pt idx="3">
                  <c:v>0.13900000000000001</c:v>
                </c:pt>
                <c:pt idx="4">
                  <c:v>6.9000000000000006E-2</c:v>
                </c:pt>
              </c:numCache>
            </c:numRef>
          </c:val>
        </c:ser>
        <c:dLbls/>
        <c:gapWidth val="100"/>
        <c:axId val="82872576"/>
        <c:axId val="82871040"/>
      </c:barChart>
      <c:valAx>
        <c:axId val="82871040"/>
        <c:scaling>
          <c:orientation val="minMax"/>
        </c:scaling>
        <c:delete val="1"/>
        <c:axPos val="t"/>
        <c:numFmt formatCode="0%" sourceLinked="1"/>
        <c:tickLblPos val="nextTo"/>
        <c:crossAx val="82872576"/>
        <c:crosses val="autoZero"/>
        <c:crossBetween val="between"/>
      </c:valAx>
      <c:catAx>
        <c:axId val="82872576"/>
        <c:scaling>
          <c:orientation val="maxMin"/>
        </c:scaling>
        <c:axPos val="l"/>
        <c:tickLblPos val="nextTo"/>
        <c:txPr>
          <a:bodyPr/>
          <a:lstStyle/>
          <a:p>
            <a:pPr>
              <a:defRPr sz="1000"/>
            </a:pPr>
            <a:endParaRPr lang="en-US"/>
          </a:p>
        </c:txPr>
        <c:crossAx val="82871040"/>
        <c:crosses val="autoZero"/>
        <c:auto val="1"/>
        <c:lblAlgn val="ctr"/>
        <c:lblOffset val="100"/>
      </c:catAx>
      <c:spPr>
        <a:noFill/>
        <a:ln w="25400">
          <a:noFill/>
        </a:ln>
      </c:spPr>
    </c:plotArea>
    <c:plotVisOnly val="1"/>
    <c:dispBlanksAs val="gap"/>
  </c:chart>
  <c:spPr>
    <a:noFill/>
  </c:spPr>
  <c:txPr>
    <a:bodyPr/>
    <a:lstStyle/>
    <a:p>
      <a:pPr>
        <a:defRPr sz="1200">
          <a:latin typeface="Sylfaen" pitchFamily="18" charset="0"/>
        </a:defRPr>
      </a:pPr>
      <a:endParaRPr lang="en-US"/>
    </a:p>
  </c:txPr>
  <c:externalData r:id="rId2"/>
</c:chartSpace>
</file>

<file path=ppt/charts/chart19.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64048908528191"/>
          <c:y val="2.4884470508567808E-2"/>
          <c:w val="0.42167502657925304"/>
          <c:h val="0.94430182360690107"/>
        </c:manualLayout>
      </c:layout>
      <c:barChart>
        <c:barDir val="bar"/>
        <c:grouping val="clustered"/>
        <c:ser>
          <c:idx val="0"/>
          <c:order val="0"/>
          <c:tx>
            <c:strRef>
              <c:f>Sheet1!$B$1</c:f>
              <c:strCache>
                <c:ptCount val="1"/>
                <c:pt idx="0">
                  <c:v>Total</c:v>
                </c:pt>
              </c:strCache>
            </c:strRef>
          </c:tx>
          <c:spPr>
            <a:solidFill>
              <a:srgbClr val="00823B"/>
            </a:solidFill>
          </c:spPr>
          <c:dPt>
            <c:idx val="1"/>
          </c:dPt>
          <c:dPt>
            <c:idx val="2"/>
          </c:dPt>
          <c:dPt>
            <c:idx val="4"/>
            <c:spPr>
              <a:solidFill>
                <a:srgbClr val="00823B"/>
              </a:solidFill>
              <a:ln>
                <a:solidFill>
                  <a:srgbClr val="00823B"/>
                </a:solidFill>
              </a:ln>
            </c:spPr>
          </c:dPt>
          <c:dLbls>
            <c:dLbl>
              <c:idx val="0"/>
              <c:layout>
                <c:manualLayout>
                  <c:x val="9.5273805555996498E-3"/>
                  <c:y val="7.2849048518418705E-3"/>
                </c:manualLayout>
              </c:layout>
              <c:showVal val="1"/>
              <c:extLst>
                <c:ext xmlns:c15="http://schemas.microsoft.com/office/drawing/2012/chart" uri="{CE6537A1-D6FC-4f65-9D91-7224C49458BB}">
                  <c15:layout/>
                </c:ext>
              </c:extLst>
            </c:dLbl>
            <c:dLbl>
              <c:idx val="1"/>
              <c:layout>
                <c:manualLayout>
                  <c:x val="1.1720538907028701E-3"/>
                  <c:y val="-1.6162590557931403E-2"/>
                </c:manualLayout>
              </c:layout>
              <c:showVal val="1"/>
              <c:extLst>
                <c:ext xmlns:c15="http://schemas.microsoft.com/office/drawing/2012/chart" uri="{CE6537A1-D6FC-4f65-9D91-7224C49458BB}">
                  <c15:layout/>
                </c:ext>
              </c:extLst>
            </c:dLbl>
            <c:dLbl>
              <c:idx val="2"/>
              <c:layout>
                <c:manualLayout>
                  <c:x val="-2.2300905518352902E-3"/>
                  <c:y val="-1.6905878382485803E-3"/>
                </c:manualLayout>
              </c:layout>
              <c:showVal val="1"/>
              <c:extLst>
                <c:ext xmlns:c15="http://schemas.microsoft.com/office/drawing/2012/chart" uri="{CE6537A1-D6FC-4f65-9D91-7224C49458BB}">
                  <c15:layout/>
                </c:ext>
              </c:extLst>
            </c:dLbl>
            <c:dLbl>
              <c:idx val="3"/>
              <c:layout>
                <c:manualLayout>
                  <c:x val="5.1267225855433215E-3"/>
                  <c:y val="-9.8995813882315001E-3"/>
                </c:manualLayout>
              </c:layout>
              <c:dLblPos val="outEnd"/>
              <c:showVal val="1"/>
              <c:extLst>
                <c:ext xmlns:c15="http://schemas.microsoft.com/office/drawing/2012/chart" uri="{CE6537A1-D6FC-4f65-9D91-7224C49458BB}">
                  <c15:layout/>
                </c:ext>
              </c:extLst>
            </c:dLbl>
            <c:dLbl>
              <c:idx val="4"/>
              <c:layout>
                <c:manualLayout>
                  <c:x val="1.13697684384275E-2"/>
                  <c:y val="4.808328175176302E-3"/>
                </c:manualLayout>
              </c:layout>
              <c:dLblPos val="outEnd"/>
              <c:showVal val="1"/>
              <c:extLst>
                <c:ext xmlns:c15="http://schemas.microsoft.com/office/drawing/2012/chart" uri="{CE6537A1-D6FC-4f65-9D91-7224C49458BB}">
                  <c15:layout/>
                </c:ext>
              </c:extLst>
            </c:dLbl>
            <c:dLbl>
              <c:idx val="5"/>
              <c:layout>
                <c:manualLayout>
                  <c:x val="1.1009957594776801E-4"/>
                  <c:y val="-9.0338494884216209E-3"/>
                </c:manualLayout>
              </c:layout>
              <c:dLblPos val="outEnd"/>
              <c:showVal val="1"/>
            </c:dLbl>
            <c:spPr>
              <a:noFill/>
              <a:ln>
                <a:noFill/>
              </a:ln>
              <a:effectLst/>
            </c:spPr>
            <c:txPr>
              <a:bodyPr/>
              <a:lstStyle/>
              <a:p>
                <a:pPr>
                  <a:defRPr sz="1000"/>
                </a:pPr>
                <a:endParaRPr lang="en-US"/>
              </a:p>
            </c:txPr>
            <c:showVal val="1"/>
            <c:extLst>
              <c:ext xmlns:c15="http://schemas.microsoft.com/office/drawing/2012/chart" uri="{CE6537A1-D6FC-4f65-9D91-7224C49458BB}">
                <c15:layout/>
                <c15:showLeaderLines val="0"/>
              </c:ext>
            </c:extLst>
          </c:dLbls>
          <c:cat>
            <c:strRef>
              <c:f>Sheet1!$A$2:$A$10</c:f>
              <c:strCache>
                <c:ptCount val="9"/>
                <c:pt idx="0">
                  <c:v>Female</c:v>
                </c:pt>
                <c:pt idx="1">
                  <c:v>Male</c:v>
                </c:pt>
                <c:pt idx="3">
                  <c:v>18-24 years old</c:v>
                </c:pt>
                <c:pt idx="4">
                  <c:v>25-34 years old</c:v>
                </c:pt>
                <c:pt idx="5">
                  <c:v>35-44 years old</c:v>
                </c:pt>
                <c:pt idx="6">
                  <c:v>45-54 years old</c:v>
                </c:pt>
                <c:pt idx="7">
                  <c:v>55-64 years old</c:v>
                </c:pt>
                <c:pt idx="8">
                  <c:v>65 years old and more</c:v>
                </c:pt>
              </c:strCache>
            </c:strRef>
          </c:cat>
          <c:val>
            <c:numRef>
              <c:f>Sheet1!$B$2:$B$10</c:f>
              <c:numCache>
                <c:formatCode>0%</c:formatCode>
                <c:ptCount val="9"/>
                <c:pt idx="0">
                  <c:v>0.2</c:v>
                </c:pt>
                <c:pt idx="1">
                  <c:v>0.8</c:v>
                </c:pt>
                <c:pt idx="3">
                  <c:v>6.5000000000000002E-2</c:v>
                </c:pt>
                <c:pt idx="4">
                  <c:v>0.2</c:v>
                </c:pt>
                <c:pt idx="5">
                  <c:v>0.255</c:v>
                </c:pt>
                <c:pt idx="6">
                  <c:v>0.19</c:v>
                </c:pt>
                <c:pt idx="7">
                  <c:v>0.20500000000000002</c:v>
                </c:pt>
                <c:pt idx="8">
                  <c:v>8.500000000000002E-2</c:v>
                </c:pt>
              </c:numCache>
            </c:numRef>
          </c:val>
        </c:ser>
        <c:dLbls/>
        <c:gapWidth val="100"/>
        <c:axId val="82819712"/>
        <c:axId val="82818176"/>
      </c:barChart>
      <c:valAx>
        <c:axId val="82818176"/>
        <c:scaling>
          <c:orientation val="minMax"/>
        </c:scaling>
        <c:delete val="1"/>
        <c:axPos val="t"/>
        <c:numFmt formatCode="0%" sourceLinked="1"/>
        <c:tickLblPos val="nextTo"/>
        <c:crossAx val="82819712"/>
        <c:crosses val="autoZero"/>
        <c:crossBetween val="between"/>
      </c:valAx>
      <c:catAx>
        <c:axId val="82819712"/>
        <c:scaling>
          <c:orientation val="maxMin"/>
        </c:scaling>
        <c:axPos val="l"/>
        <c:tickLblPos val="nextTo"/>
        <c:txPr>
          <a:bodyPr/>
          <a:lstStyle/>
          <a:p>
            <a:pPr>
              <a:defRPr sz="1000"/>
            </a:pPr>
            <a:endParaRPr lang="en-US"/>
          </a:p>
        </c:txPr>
        <c:crossAx val="82818176"/>
        <c:crosses val="autoZero"/>
        <c:auto val="1"/>
        <c:lblAlgn val="ctr"/>
        <c:lblOffset val="100"/>
      </c:catAx>
      <c:spPr>
        <a:noFill/>
        <a:ln w="25400">
          <a:noFill/>
        </a:ln>
      </c:spPr>
    </c:plotArea>
    <c:plotVisOnly val="1"/>
    <c:dispBlanksAs val="gap"/>
  </c:chart>
  <c:txPr>
    <a:bodyPr/>
    <a:lstStyle/>
    <a:p>
      <a:pPr>
        <a:defRPr sz="1200">
          <a:latin typeface="Sylfaen" pitchFamily="18" charset="0"/>
        </a:defRPr>
      </a:pPr>
      <a:endParaRPr lang="en-US"/>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lang val="en-US"/>
  <c:style val="3"/>
  <c:chart>
    <c:autoTitleDeleted val="1"/>
    <c:plotArea>
      <c:layout>
        <c:manualLayout>
          <c:layoutTarget val="inner"/>
          <c:xMode val="edge"/>
          <c:yMode val="edge"/>
          <c:x val="0.14667719241426502"/>
          <c:y val="9.5432207228011628E-2"/>
          <c:w val="0.7290717550109761"/>
          <c:h val="0.52261271463665593"/>
        </c:manualLayout>
      </c:layout>
      <c:lineChart>
        <c:grouping val="standard"/>
        <c:ser>
          <c:idx val="0"/>
          <c:order val="0"/>
          <c:tx>
            <c:strRef>
              <c:f>Sheet1!$B$1</c:f>
              <c:strCache>
                <c:ptCount val="1"/>
                <c:pt idx="0">
                  <c:v>18-30 years old</c:v>
                </c:pt>
              </c:strCache>
            </c:strRef>
          </c:tx>
          <c:marker>
            <c:symbol val="none"/>
          </c:marker>
          <c:dLbls>
            <c:delete val="1"/>
          </c:dLbls>
          <c:cat>
            <c:strRef>
              <c:f>Sheet1!$A$2:$A$3</c:f>
              <c:strCache>
                <c:ptCount val="2"/>
                <c:pt idx="0">
                  <c:v>Yes</c:v>
                </c:pt>
                <c:pt idx="1">
                  <c:v>No</c:v>
                </c:pt>
              </c:strCache>
            </c:strRef>
          </c:cat>
          <c:val>
            <c:numRef>
              <c:f>Sheet1!$B$2:$B$3</c:f>
              <c:numCache>
                <c:formatCode>0%</c:formatCode>
                <c:ptCount val="2"/>
                <c:pt idx="0">
                  <c:v>0.33700000000000008</c:v>
                </c:pt>
                <c:pt idx="1">
                  <c:v>0.66300000000000014</c:v>
                </c:pt>
              </c:numCache>
            </c:numRef>
          </c:val>
        </c:ser>
        <c:ser>
          <c:idx val="1"/>
          <c:order val="1"/>
          <c:tx>
            <c:strRef>
              <c:f>Sheet1!$C$1</c:f>
              <c:strCache>
                <c:ptCount val="1"/>
                <c:pt idx="0">
                  <c:v>31-45 years old</c:v>
                </c:pt>
              </c:strCache>
            </c:strRef>
          </c:tx>
          <c:spPr>
            <a:ln>
              <a:solidFill>
                <a:schemeClr val="bg2">
                  <a:lumMod val="50000"/>
                </a:schemeClr>
              </a:solidFill>
            </a:ln>
          </c:spPr>
          <c:marker>
            <c:symbol val="none"/>
          </c:marker>
          <c:dLbls>
            <c:delete val="1"/>
          </c:dLbls>
          <c:cat>
            <c:strRef>
              <c:f>Sheet1!$A$2:$A$3</c:f>
              <c:strCache>
                <c:ptCount val="2"/>
                <c:pt idx="0">
                  <c:v>Yes</c:v>
                </c:pt>
                <c:pt idx="1">
                  <c:v>No</c:v>
                </c:pt>
              </c:strCache>
            </c:strRef>
          </c:cat>
          <c:val>
            <c:numRef>
              <c:f>Sheet1!$C$2:$C$3</c:f>
              <c:numCache>
                <c:formatCode>0%</c:formatCode>
                <c:ptCount val="2"/>
                <c:pt idx="0">
                  <c:v>0.26100000000000001</c:v>
                </c:pt>
                <c:pt idx="1">
                  <c:v>0.7390000000000001</c:v>
                </c:pt>
              </c:numCache>
            </c:numRef>
          </c:val>
        </c:ser>
        <c:ser>
          <c:idx val="2"/>
          <c:order val="2"/>
          <c:tx>
            <c:strRef>
              <c:f>Sheet1!$D$1</c:f>
              <c:strCache>
                <c:ptCount val="1"/>
                <c:pt idx="0">
                  <c:v>46-60 years old</c:v>
                </c:pt>
              </c:strCache>
            </c:strRef>
          </c:tx>
          <c:spPr>
            <a:ln>
              <a:solidFill>
                <a:srgbClr val="00B050"/>
              </a:solidFill>
            </a:ln>
          </c:spPr>
          <c:marker>
            <c:symbol val="none"/>
          </c:marker>
          <c:dLbls>
            <c:delete val="1"/>
          </c:dLbls>
          <c:cat>
            <c:strRef>
              <c:f>Sheet1!$A$2:$A$3</c:f>
              <c:strCache>
                <c:ptCount val="2"/>
                <c:pt idx="0">
                  <c:v>Yes</c:v>
                </c:pt>
                <c:pt idx="1">
                  <c:v>No</c:v>
                </c:pt>
              </c:strCache>
            </c:strRef>
          </c:cat>
          <c:val>
            <c:numRef>
              <c:f>Sheet1!$D$2:$D$3</c:f>
              <c:numCache>
                <c:formatCode>0%</c:formatCode>
                <c:ptCount val="2"/>
                <c:pt idx="0">
                  <c:v>0.2</c:v>
                </c:pt>
                <c:pt idx="1">
                  <c:v>0.8</c:v>
                </c:pt>
              </c:numCache>
            </c:numRef>
          </c:val>
        </c:ser>
        <c:ser>
          <c:idx val="3"/>
          <c:order val="3"/>
          <c:tx>
            <c:strRef>
              <c:f>Sheet1!$E$1</c:f>
              <c:strCache>
                <c:ptCount val="1"/>
                <c:pt idx="0">
                  <c:v>61+</c:v>
                </c:pt>
              </c:strCache>
            </c:strRef>
          </c:tx>
          <c:marker>
            <c:symbol val="none"/>
          </c:marker>
          <c:dLbls>
            <c:delete val="1"/>
          </c:dLbls>
          <c:cat>
            <c:strRef>
              <c:f>Sheet1!$A$2:$A$3</c:f>
              <c:strCache>
                <c:ptCount val="2"/>
                <c:pt idx="0">
                  <c:v>Yes</c:v>
                </c:pt>
                <c:pt idx="1">
                  <c:v>No</c:v>
                </c:pt>
              </c:strCache>
            </c:strRef>
          </c:cat>
          <c:val>
            <c:numRef>
              <c:f>Sheet1!$E$2:$E$3</c:f>
              <c:numCache>
                <c:formatCode>0%</c:formatCode>
                <c:ptCount val="2"/>
                <c:pt idx="0">
                  <c:v>0.20200000000000001</c:v>
                </c:pt>
                <c:pt idx="1">
                  <c:v>0.79800000000000004</c:v>
                </c:pt>
              </c:numCache>
            </c:numRef>
          </c:val>
        </c:ser>
        <c:dLbls>
          <c:showVal val="1"/>
        </c:dLbls>
        <c:marker val="1"/>
        <c:axId val="79832576"/>
        <c:axId val="79834112"/>
      </c:lineChart>
      <c:catAx>
        <c:axId val="79832576"/>
        <c:scaling>
          <c:orientation val="minMax"/>
        </c:scaling>
        <c:axPos val="b"/>
        <c:numFmt formatCode="General" sourceLinked="0"/>
        <c:tickLblPos val="nextTo"/>
        <c:crossAx val="79834112"/>
        <c:crosses val="autoZero"/>
        <c:auto val="1"/>
        <c:lblAlgn val="ctr"/>
        <c:lblOffset val="100"/>
      </c:catAx>
      <c:valAx>
        <c:axId val="79834112"/>
        <c:scaling>
          <c:orientation val="minMax"/>
          <c:max val="1"/>
          <c:min val="0.1"/>
        </c:scaling>
        <c:axPos val="l"/>
        <c:numFmt formatCode="0%" sourceLinked="1"/>
        <c:tickLblPos val="nextTo"/>
        <c:crossAx val="79832576"/>
        <c:crosses val="autoZero"/>
        <c:crossBetween val="between"/>
      </c:valAx>
      <c:dTable>
        <c:showHorzBorder val="1"/>
        <c:showVertBorder val="1"/>
        <c:showOutline val="1"/>
      </c:dTable>
    </c:plotArea>
    <c:legend>
      <c:legendPos val="t"/>
      <c:layout>
        <c:manualLayout>
          <c:xMode val="edge"/>
          <c:yMode val="edge"/>
          <c:x val="0.12176265788621404"/>
          <c:y val="1.9718802628759604E-2"/>
          <c:w val="0.76218737629997513"/>
          <c:h val="7.1560879556063203E-2"/>
        </c:manualLayout>
      </c:layout>
    </c:legend>
    <c:plotVisOnly val="1"/>
    <c:dispBlanksAs val="gap"/>
  </c:chart>
  <c:txPr>
    <a:bodyPr/>
    <a:lstStyle/>
    <a:p>
      <a:pPr>
        <a:defRPr sz="1050">
          <a:latin typeface="Sylfaen" pitchFamily="18" charset="0"/>
        </a:defRPr>
      </a:pPr>
      <a:endParaRPr lang="en-US"/>
    </a:p>
  </c:txPr>
  <c:externalData r:id="rId1"/>
</c:chartSpace>
</file>

<file path=ppt/charts/chart20.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64048908528191"/>
          <c:y val="2.4884470508567808E-2"/>
          <c:w val="0.42167502657925304"/>
          <c:h val="0.94956654899040982"/>
        </c:manualLayout>
      </c:layout>
      <c:barChart>
        <c:barDir val="bar"/>
        <c:grouping val="clustered"/>
        <c:ser>
          <c:idx val="0"/>
          <c:order val="0"/>
          <c:tx>
            <c:strRef>
              <c:f>Sheet1!$B$1</c:f>
              <c:strCache>
                <c:ptCount val="1"/>
                <c:pt idx="0">
                  <c:v>Total</c:v>
                </c:pt>
              </c:strCache>
            </c:strRef>
          </c:tx>
          <c:spPr>
            <a:solidFill>
              <a:srgbClr val="00823B"/>
            </a:solidFill>
          </c:spPr>
          <c:dPt>
            <c:idx val="1"/>
          </c:dPt>
          <c:dPt>
            <c:idx val="2"/>
          </c:dPt>
          <c:dPt>
            <c:idx val="4"/>
            <c:spPr>
              <a:solidFill>
                <a:srgbClr val="00823B"/>
              </a:solidFill>
              <a:ln>
                <a:solidFill>
                  <a:srgbClr val="00823B"/>
                </a:solidFill>
              </a:ln>
            </c:spPr>
          </c:dPt>
          <c:dLbls>
            <c:dLbl>
              <c:idx val="0"/>
              <c:layout>
                <c:manualLayout>
                  <c:x val="9.5273805555996498E-3"/>
                  <c:y val="7.2849048518418705E-3"/>
                </c:manualLayout>
              </c:layout>
              <c:showVal val="1"/>
              <c:extLst>
                <c:ext xmlns:c15="http://schemas.microsoft.com/office/drawing/2012/chart" uri="{CE6537A1-D6FC-4f65-9D91-7224C49458BB}">
                  <c15:layout/>
                </c:ext>
              </c:extLst>
            </c:dLbl>
            <c:dLbl>
              <c:idx val="1"/>
              <c:layout>
                <c:manualLayout>
                  <c:x val="1.1720538907028701E-3"/>
                  <c:y val="-1.6162590557931403E-2"/>
                </c:manualLayout>
              </c:layout>
              <c:showVal val="1"/>
              <c:extLst>
                <c:ext xmlns:c15="http://schemas.microsoft.com/office/drawing/2012/chart" uri="{CE6537A1-D6FC-4f65-9D91-7224C49458BB}">
                  <c15:layout/>
                </c:ext>
              </c:extLst>
            </c:dLbl>
            <c:dLbl>
              <c:idx val="2"/>
              <c:layout>
                <c:manualLayout>
                  <c:x val="-2.2300905518352902E-3"/>
                  <c:y val="-1.6905878382485803E-3"/>
                </c:manualLayout>
              </c:layout>
              <c:showVal val="1"/>
              <c:extLst>
                <c:ext xmlns:c15="http://schemas.microsoft.com/office/drawing/2012/chart" uri="{CE6537A1-D6FC-4f65-9D91-7224C49458BB}">
                  <c15:layout/>
                </c:ext>
              </c:extLst>
            </c:dLbl>
            <c:dLbl>
              <c:idx val="3"/>
              <c:layout>
                <c:manualLayout>
                  <c:x val="5.1267225855433215E-3"/>
                  <c:y val="-9.8995813882315001E-3"/>
                </c:manualLayout>
              </c:layout>
              <c:dLblPos val="outEnd"/>
              <c:showVal val="1"/>
              <c:extLst>
                <c:ext xmlns:c15="http://schemas.microsoft.com/office/drawing/2012/chart" uri="{CE6537A1-D6FC-4f65-9D91-7224C49458BB}">
                  <c15:layout/>
                </c:ext>
              </c:extLst>
            </c:dLbl>
            <c:dLbl>
              <c:idx val="4"/>
              <c:layout>
                <c:manualLayout>
                  <c:x val="1.13697684384275E-2"/>
                  <c:y val="4.808328175176302E-3"/>
                </c:manualLayout>
              </c:layout>
              <c:dLblPos val="outEnd"/>
              <c:showVal val="1"/>
              <c:extLst>
                <c:ext xmlns:c15="http://schemas.microsoft.com/office/drawing/2012/chart" uri="{CE6537A1-D6FC-4f65-9D91-7224C49458BB}">
                  <c15:layout/>
                </c:ext>
              </c:extLst>
            </c:dLbl>
            <c:dLbl>
              <c:idx val="5"/>
              <c:layout>
                <c:manualLayout>
                  <c:x val="1.1009957594776801E-4"/>
                  <c:y val="-9.0338494884216209E-3"/>
                </c:manualLayout>
              </c:layout>
              <c:dLblPos val="outEnd"/>
              <c:showVal val="1"/>
            </c:dLbl>
            <c:spPr>
              <a:noFill/>
              <a:ln>
                <a:noFill/>
              </a:ln>
              <a:effectLst/>
            </c:spPr>
            <c:txPr>
              <a:bodyPr/>
              <a:lstStyle/>
              <a:p>
                <a:pPr>
                  <a:defRPr sz="1000"/>
                </a:pPr>
                <a:endParaRPr lang="en-US"/>
              </a:p>
            </c:txPr>
            <c:showVal val="1"/>
            <c:extLst>
              <c:ext xmlns:c15="http://schemas.microsoft.com/office/drawing/2012/chart" uri="{CE6537A1-D6FC-4f65-9D91-7224C49458BB}">
                <c15:layout/>
                <c15:showLeaderLines val="0"/>
              </c:ext>
            </c:extLst>
          </c:dLbls>
          <c:cat>
            <c:strRef>
              <c:f>Sheet1!$A$2:$A$18</c:f>
              <c:strCache>
                <c:ptCount val="17"/>
                <c:pt idx="0">
                  <c:v>Sedan</c:v>
                </c:pt>
                <c:pt idx="1">
                  <c:v>SUV</c:v>
                </c:pt>
                <c:pt idx="2">
                  <c:v>Heavy cars - buses, truckes, vans</c:v>
                </c:pt>
                <c:pt idx="4">
                  <c:v>1year and less</c:v>
                </c:pt>
                <c:pt idx="5">
                  <c:v>2-3 years</c:v>
                </c:pt>
                <c:pt idx="6">
                  <c:v>4-5 years</c:v>
                </c:pt>
                <c:pt idx="7">
                  <c:v>6-7 years</c:v>
                </c:pt>
                <c:pt idx="8">
                  <c:v>8-9 years</c:v>
                </c:pt>
                <c:pt idx="9">
                  <c:v>10-14 years</c:v>
                </c:pt>
                <c:pt idx="10">
                  <c:v>15-19 years</c:v>
                </c:pt>
                <c:pt idx="11">
                  <c:v>20-24 years</c:v>
                </c:pt>
                <c:pt idx="12">
                  <c:v>25 - 29 years</c:v>
                </c:pt>
                <c:pt idx="13">
                  <c:v>30-34 years</c:v>
                </c:pt>
                <c:pt idx="14">
                  <c:v>35-39 years</c:v>
                </c:pt>
                <c:pt idx="15">
                  <c:v>40-44 years</c:v>
                </c:pt>
                <c:pt idx="16">
                  <c:v>45 years and more</c:v>
                </c:pt>
              </c:strCache>
            </c:strRef>
          </c:cat>
          <c:val>
            <c:numRef>
              <c:f>Sheet1!$B$2:$B$18</c:f>
              <c:numCache>
                <c:formatCode>0%</c:formatCode>
                <c:ptCount val="17"/>
                <c:pt idx="0">
                  <c:v>0.82500000000000007</c:v>
                </c:pt>
                <c:pt idx="1">
                  <c:v>0.16</c:v>
                </c:pt>
                <c:pt idx="2">
                  <c:v>1.5000000000000003E-2</c:v>
                </c:pt>
                <c:pt idx="4">
                  <c:v>4.5000000000000005E-2</c:v>
                </c:pt>
                <c:pt idx="5">
                  <c:v>8.0000000000000016E-2</c:v>
                </c:pt>
                <c:pt idx="6">
                  <c:v>4.0000000000000008E-2</c:v>
                </c:pt>
                <c:pt idx="7">
                  <c:v>0.11</c:v>
                </c:pt>
                <c:pt idx="8">
                  <c:v>6.0000000000000005E-2</c:v>
                </c:pt>
                <c:pt idx="9">
                  <c:v>0.11</c:v>
                </c:pt>
                <c:pt idx="10">
                  <c:v>8.0000000000000016E-2</c:v>
                </c:pt>
                <c:pt idx="11">
                  <c:v>0.1</c:v>
                </c:pt>
                <c:pt idx="12">
                  <c:v>7.0000000000000007E-2</c:v>
                </c:pt>
                <c:pt idx="13">
                  <c:v>0.1</c:v>
                </c:pt>
                <c:pt idx="14">
                  <c:v>7.0000000000000007E-2</c:v>
                </c:pt>
                <c:pt idx="15">
                  <c:v>9.0000000000000011E-2</c:v>
                </c:pt>
                <c:pt idx="16">
                  <c:v>4.0000000000000008E-2</c:v>
                </c:pt>
              </c:numCache>
            </c:numRef>
          </c:val>
        </c:ser>
        <c:dLbls/>
        <c:gapWidth val="100"/>
        <c:axId val="83026688"/>
        <c:axId val="83008512"/>
      </c:barChart>
      <c:valAx>
        <c:axId val="83008512"/>
        <c:scaling>
          <c:orientation val="minMax"/>
        </c:scaling>
        <c:delete val="1"/>
        <c:axPos val="t"/>
        <c:numFmt formatCode="0%" sourceLinked="1"/>
        <c:tickLblPos val="nextTo"/>
        <c:crossAx val="83026688"/>
        <c:crosses val="autoZero"/>
        <c:crossBetween val="between"/>
      </c:valAx>
      <c:catAx>
        <c:axId val="83026688"/>
        <c:scaling>
          <c:orientation val="maxMin"/>
        </c:scaling>
        <c:axPos val="l"/>
        <c:tickLblPos val="nextTo"/>
        <c:txPr>
          <a:bodyPr/>
          <a:lstStyle/>
          <a:p>
            <a:pPr>
              <a:defRPr sz="1000"/>
            </a:pPr>
            <a:endParaRPr lang="en-US"/>
          </a:p>
        </c:txPr>
        <c:crossAx val="83008512"/>
        <c:crosses val="autoZero"/>
        <c:auto val="1"/>
        <c:lblAlgn val="ctr"/>
        <c:lblOffset val="100"/>
      </c:catAx>
      <c:spPr>
        <a:noFill/>
        <a:ln w="25400">
          <a:noFill/>
        </a:ln>
      </c:spPr>
    </c:plotArea>
    <c:plotVisOnly val="1"/>
    <c:dispBlanksAs val="gap"/>
  </c:chart>
  <c:txPr>
    <a:bodyPr/>
    <a:lstStyle/>
    <a:p>
      <a:pPr>
        <a:defRPr sz="1200">
          <a:latin typeface="Sylfaen" pitchFamily="18" charset="0"/>
        </a:defRPr>
      </a:pPr>
      <a:endParaRPr lang="en-US"/>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lang val="en-US"/>
  <c:style val="3"/>
  <c:chart>
    <c:autoTitleDeleted val="1"/>
    <c:plotArea>
      <c:layout>
        <c:manualLayout>
          <c:layoutTarget val="inner"/>
          <c:xMode val="edge"/>
          <c:yMode val="edge"/>
          <c:x val="0.113829212997949"/>
          <c:y val="0.37581346530267118"/>
          <c:w val="0.82618752024182196"/>
          <c:h val="0.5983919083557"/>
        </c:manualLayout>
      </c:layout>
      <c:barChart>
        <c:barDir val="bar"/>
        <c:grouping val="percentStacked"/>
        <c:ser>
          <c:idx val="0"/>
          <c:order val="0"/>
          <c:tx>
            <c:strRef>
              <c:f>Sheet1!$B$1</c:f>
              <c:strCache>
                <c:ptCount val="1"/>
                <c:pt idx="0">
                  <c:v>მსუბუქი </c:v>
                </c:pt>
              </c:strCache>
            </c:strRef>
          </c:tx>
          <c:spPr>
            <a:solidFill>
              <a:schemeClr val="accent1">
                <a:lumMod val="50000"/>
              </a:schemeClr>
            </a:solidFill>
          </c:spPr>
          <c:dLbls>
            <c:dLbl>
              <c:idx val="0"/>
              <c:layout>
                <c:manualLayout>
                  <c:x val="4.9611469466335614E-2"/>
                  <c:y val="1.4180717391776903E-2"/>
                </c:manualLayout>
              </c:layout>
              <c:dLblPos val="ctr"/>
              <c:showVal val="1"/>
              <c:extLst>
                <c:ext xmlns:c15="http://schemas.microsoft.com/office/drawing/2012/chart" uri="{CE6537A1-D6FC-4f65-9D91-7224C49458BB}">
                  <c15:layout/>
                </c:ext>
              </c:extLst>
            </c:dLbl>
            <c:dLbl>
              <c:idx val="1"/>
              <c:layout>
                <c:manualLayout>
                  <c:x val="0.11748308683292"/>
                  <c:y val="-9.8570723219433519E-3"/>
                </c:manualLayout>
              </c:layout>
              <c:dLblPos val="ctr"/>
              <c:showVal val="1"/>
              <c:extLst>
                <c:ext xmlns:c15="http://schemas.microsoft.com/office/drawing/2012/chart" uri="{CE6537A1-D6FC-4f65-9D91-7224C49458BB}">
                  <c15:layout/>
                </c:ext>
              </c:extLst>
            </c:dLbl>
            <c:dLbl>
              <c:idx val="2"/>
              <c:layout>
                <c:manualLayout>
                  <c:x val="8.2783655403217138E-2"/>
                  <c:y val="-4.3166580925241395E-3"/>
                </c:manualLayout>
              </c:layout>
              <c:dLblPos val="ctr"/>
              <c:showVal val="1"/>
              <c:extLst>
                <c:ext xmlns:c15="http://schemas.microsoft.com/office/drawing/2012/chart" uri="{CE6537A1-D6FC-4f65-9D91-7224C49458BB}">
                  <c15:layout/>
                </c:ext>
              </c:extLst>
            </c:dLbl>
            <c:dLbl>
              <c:idx val="3"/>
              <c:layout>
                <c:manualLayout>
                  <c:x val="1.83347052790673E-2"/>
                  <c:y val="-6.5721578787743921E-3"/>
                </c:manualLayout>
              </c:layout>
              <c:dLblPos val="ctr"/>
              <c:showVal val="1"/>
              <c:extLst>
                <c:ext xmlns:c15="http://schemas.microsoft.com/office/drawing/2012/chart" uri="{CE6537A1-D6FC-4f65-9D91-7224C49458BB}">
                  <c15:layout/>
                </c:ext>
              </c:extLst>
            </c:dLbl>
            <c:dLbl>
              <c:idx val="4"/>
              <c:layout>
                <c:manualLayout>
                  <c:x val="4.5882158373867311E-2"/>
                  <c:y val="2.5350690203029104E-3"/>
                </c:manualLayout>
              </c:layout>
              <c:dLblPos val="ctr"/>
              <c:showVal val="1"/>
              <c:extLst>
                <c:ext xmlns:c15="http://schemas.microsoft.com/office/drawing/2012/chart" uri="{CE6537A1-D6FC-4f65-9D91-7224C49458BB}">
                  <c15:layout/>
                </c:ext>
              </c:extLst>
            </c:dLbl>
            <c:dLbl>
              <c:idx val="5"/>
              <c:layout>
                <c:manualLayout>
                  <c:x val="2.7817770735507806E-2"/>
                  <c:y val="7.6046082728557403E-3"/>
                </c:manualLayout>
              </c:layout>
              <c:dLblPos val="ctr"/>
              <c:showVal val="1"/>
            </c:dLbl>
            <c:dLblPos val="inBase"/>
            <c:showVal val="1"/>
            <c:extLst>
              <c:ext xmlns:c15="http://schemas.microsoft.com/office/drawing/2012/chart" uri="{CE6537A1-D6FC-4f65-9D91-7224C49458BB}">
                <c15:layout/>
                <c15:showLeaderLines val="0"/>
              </c:ext>
            </c:extLst>
          </c:dLbls>
          <c:cat>
            <c:strRef>
              <c:f>Sheet1!$A$2:$A$3</c:f>
              <c:strCache>
                <c:ptCount val="2"/>
                <c:pt idx="0">
                  <c:v>Yes</c:v>
                </c:pt>
                <c:pt idx="1">
                  <c:v>No</c:v>
                </c:pt>
              </c:strCache>
            </c:strRef>
          </c:cat>
          <c:val>
            <c:numRef>
              <c:f>Sheet1!$B$2:$B$3</c:f>
              <c:numCache>
                <c:formatCode>0%</c:formatCode>
                <c:ptCount val="2"/>
                <c:pt idx="0">
                  <c:v>0.25</c:v>
                </c:pt>
                <c:pt idx="1">
                  <c:v>0.75000000000000011</c:v>
                </c:pt>
              </c:numCache>
            </c:numRef>
          </c:val>
        </c:ser>
        <c:ser>
          <c:idx val="1"/>
          <c:order val="1"/>
          <c:tx>
            <c:strRef>
              <c:f>Sheet1!$C$1</c:f>
              <c:strCache>
                <c:ptCount val="1"/>
                <c:pt idx="0">
                  <c:v>Column2</c:v>
                </c:pt>
              </c:strCache>
            </c:strRef>
          </c:tx>
          <c:spPr>
            <a:noFill/>
          </c:spPr>
          <c:cat>
            <c:strRef>
              <c:f>Sheet1!$A$2:$A$3</c:f>
              <c:strCache>
                <c:ptCount val="2"/>
                <c:pt idx="0">
                  <c:v>Yes</c:v>
                </c:pt>
                <c:pt idx="1">
                  <c:v>No</c:v>
                </c:pt>
              </c:strCache>
            </c:strRef>
          </c:cat>
          <c:val>
            <c:numRef>
              <c:f>Sheet1!$C$2:$C$3</c:f>
              <c:numCache>
                <c:formatCode>0%</c:formatCode>
                <c:ptCount val="2"/>
                <c:pt idx="0">
                  <c:v>0.95000000000000007</c:v>
                </c:pt>
                <c:pt idx="1">
                  <c:v>0.45</c:v>
                </c:pt>
              </c:numCache>
            </c:numRef>
          </c:val>
        </c:ser>
        <c:ser>
          <c:idx val="2"/>
          <c:order val="2"/>
          <c:tx>
            <c:strRef>
              <c:f>Sheet1!$D$1</c:f>
              <c:strCache>
                <c:ptCount val="1"/>
                <c:pt idx="0">
                  <c:v>ჯიპი</c:v>
                </c:pt>
              </c:strCache>
            </c:strRef>
          </c:tx>
          <c:dLbls>
            <c:dLbl>
              <c:idx val="0"/>
              <c:layout>
                <c:manualLayout>
                  <c:x val="5.7266926661628692E-2"/>
                  <c:y val="8.0769457696698941E-3"/>
                </c:manualLayout>
              </c:layout>
              <c:dLblPos val="ctr"/>
              <c:showVal val="1"/>
              <c:extLst>
                <c:ext xmlns:c15="http://schemas.microsoft.com/office/drawing/2012/chart" uri="{CE6537A1-D6FC-4f65-9D91-7224C49458BB}">
                  <c15:layout/>
                </c:ext>
              </c:extLst>
            </c:dLbl>
            <c:dLbl>
              <c:idx val="1"/>
              <c:layout>
                <c:manualLayout>
                  <c:x val="0.10282845730324901"/>
                  <c:y val="-6.5721578787743921E-3"/>
                </c:manualLayout>
              </c:layout>
              <c:showVal val="1"/>
              <c:extLst>
                <c:ext xmlns:c15="http://schemas.microsoft.com/office/drawing/2012/chart" uri="{CE6537A1-D6FC-4f65-9D91-7224C49458BB}">
                  <c15:layout/>
                </c:ext>
              </c:extLst>
            </c:dLbl>
            <c:dLbl>
              <c:idx val="2"/>
              <c:layout>
                <c:manualLayout>
                  <c:x val="7.8604843643168207E-2"/>
                  <c:y val="8.0003477962038525E-3"/>
                </c:manualLayout>
              </c:layout>
              <c:dLblPos val="ctr"/>
              <c:showVal val="1"/>
              <c:extLst>
                <c:ext xmlns:c15="http://schemas.microsoft.com/office/drawing/2012/chart" uri="{CE6537A1-D6FC-4f65-9D91-7224C49458BB}">
                  <c15:layout/>
                </c:ext>
              </c:extLst>
            </c:dLbl>
            <c:dLbl>
              <c:idx val="3"/>
              <c:layout>
                <c:manualLayout>
                  <c:x val="2.1422595271510299E-2"/>
                  <c:y val="9.860177645191967E-3"/>
                </c:manualLayout>
              </c:layout>
              <c:showVal val="1"/>
              <c:extLst>
                <c:ext xmlns:c15="http://schemas.microsoft.com/office/drawing/2012/chart" uri="{CE6537A1-D6FC-4f65-9D91-7224C49458BB}">
                  <c15:layout/>
                </c:ext>
              </c:extLst>
            </c:dLbl>
            <c:dLbl>
              <c:idx val="4"/>
              <c:layout>
                <c:manualLayout>
                  <c:x val="5.2857712513950016E-2"/>
                  <c:y val="2.8915475078441213E-3"/>
                </c:manualLayout>
              </c:layout>
              <c:dLblPos val="ctr"/>
              <c:showVal val="1"/>
              <c:extLst>
                <c:ext xmlns:c15="http://schemas.microsoft.com/office/drawing/2012/chart" uri="{CE6537A1-D6FC-4f65-9D91-7224C49458BB}">
                  <c15:layout/>
                </c:ext>
              </c:extLst>
            </c:dLbl>
            <c:dLbl>
              <c:idx val="5"/>
              <c:layout>
                <c:manualLayout>
                  <c:x val="4.1770414394306309E-2"/>
                  <c:y val="-2.5348694242852505E-3"/>
                </c:manualLayout>
              </c:layout>
              <c:dLblPos val="ctr"/>
              <c:showVal val="1"/>
            </c:dLbl>
            <c:dLbl>
              <c:idx val="6"/>
              <c:delete val="1"/>
            </c:dLbl>
            <c:dLbl>
              <c:idx val="7"/>
              <c:delete val="1"/>
            </c:dLbl>
            <c:dLbl>
              <c:idx val="8"/>
              <c:layout>
                <c:manualLayout>
                  <c:x val="3.8730873973853504E-2"/>
                  <c:y val="0"/>
                </c:manualLayout>
              </c:layout>
              <c:dLblPos val="ctr"/>
              <c:showVal val="1"/>
            </c:dLbl>
            <c:dLbl>
              <c:idx val="9"/>
              <c:delete val="1"/>
            </c:dLbl>
            <c:dLbl>
              <c:idx val="10"/>
              <c:delete val="1"/>
            </c:dLbl>
            <c:dLbl>
              <c:idx val="11"/>
              <c:delete val="1"/>
            </c:dLbl>
            <c:dLbl>
              <c:idx val="12"/>
              <c:delete val="1"/>
            </c:dLbl>
            <c:dLbl>
              <c:idx val="13"/>
              <c:layout>
                <c:manualLayout>
                  <c:x val="3.5598052130528912E-2"/>
                  <c:y val="0"/>
                </c:manualLayout>
              </c:layout>
              <c:dLblPos val="ctr"/>
              <c:showVal val="1"/>
            </c:dLbl>
            <c:dLbl>
              <c:idx val="14"/>
              <c:layout>
                <c:manualLayout>
                  <c:x val="1.9373673036093404E-2"/>
                  <c:y val="-7.6042090808204187E-3"/>
                </c:manualLayout>
              </c:layout>
              <c:dLblPos val="ctr"/>
              <c:showVal val="1"/>
            </c:dLbl>
            <c:dLblPos val="inBase"/>
            <c:showVal val="1"/>
            <c:extLst>
              <c:ext xmlns:c15="http://schemas.microsoft.com/office/drawing/2012/chart" uri="{CE6537A1-D6FC-4f65-9D91-7224C49458BB}">
                <c15:layout/>
                <c15:showLeaderLines val="0"/>
              </c:ext>
            </c:extLst>
          </c:dLbls>
          <c:cat>
            <c:strRef>
              <c:f>Sheet1!$A$2:$A$3</c:f>
              <c:strCache>
                <c:ptCount val="2"/>
                <c:pt idx="0">
                  <c:v>Yes</c:v>
                </c:pt>
                <c:pt idx="1">
                  <c:v>No</c:v>
                </c:pt>
              </c:strCache>
            </c:strRef>
          </c:cat>
          <c:val>
            <c:numRef>
              <c:f>Sheet1!$D$2:$D$3</c:f>
              <c:numCache>
                <c:formatCode>0%</c:formatCode>
                <c:ptCount val="2"/>
                <c:pt idx="0">
                  <c:v>0.26800000000000002</c:v>
                </c:pt>
                <c:pt idx="1">
                  <c:v>0.7320000000000001</c:v>
                </c:pt>
              </c:numCache>
            </c:numRef>
          </c:val>
        </c:ser>
        <c:ser>
          <c:idx val="3"/>
          <c:order val="3"/>
          <c:tx>
            <c:strRef>
              <c:f>Sheet1!$E$1</c:f>
              <c:strCache>
                <c:ptCount val="1"/>
                <c:pt idx="0">
                  <c:v>Column3</c:v>
                </c:pt>
              </c:strCache>
            </c:strRef>
          </c:tx>
          <c:spPr>
            <a:noFill/>
          </c:spPr>
          <c:cat>
            <c:strRef>
              <c:f>Sheet1!$A$2:$A$3</c:f>
              <c:strCache>
                <c:ptCount val="2"/>
                <c:pt idx="0">
                  <c:v>Yes</c:v>
                </c:pt>
                <c:pt idx="1">
                  <c:v>No</c:v>
                </c:pt>
              </c:strCache>
            </c:strRef>
          </c:cat>
          <c:val>
            <c:numRef>
              <c:f>Sheet1!$E$2:$E$3</c:f>
              <c:numCache>
                <c:formatCode>0%</c:formatCode>
                <c:ptCount val="2"/>
                <c:pt idx="0">
                  <c:v>0.93200000000000005</c:v>
                </c:pt>
                <c:pt idx="1">
                  <c:v>0.46800000000000003</c:v>
                </c:pt>
              </c:numCache>
            </c:numRef>
          </c:val>
        </c:ser>
        <c:ser>
          <c:idx val="4"/>
          <c:order val="4"/>
          <c:tx>
            <c:strRef>
              <c:f>Sheet1!$F$1</c:f>
              <c:strCache>
                <c:ptCount val="1"/>
                <c:pt idx="0">
                  <c:v>არამსუბუქი</c:v>
                </c:pt>
              </c:strCache>
            </c:strRef>
          </c:tx>
          <c:dLbls>
            <c:dLbl>
              <c:idx val="0"/>
              <c:layout>
                <c:manualLayout>
                  <c:x val="4.4273251106552919E-2"/>
                  <c:y val="9.860177645191967E-3"/>
                </c:manualLayout>
              </c:layout>
              <c:showVal val="1"/>
            </c:dLbl>
            <c:dLbl>
              <c:idx val="1"/>
              <c:layout>
                <c:manualLayout>
                  <c:x val="0.13282009068336401"/>
                  <c:y val="-3.2859495509185007E-3"/>
                </c:manualLayout>
              </c:layout>
              <c:showVal val="1"/>
            </c:dLbl>
            <c:dLbl>
              <c:idx val="2"/>
              <c:layout>
                <c:manualLayout>
                  <c:x val="6.9980477886933706E-2"/>
                  <c:y val="6.5729342095865416E-3"/>
                </c:manualLayout>
              </c:layout>
              <c:showVal val="1"/>
            </c:dLbl>
            <c:dLbl>
              <c:idx val="3"/>
              <c:delete val="1"/>
            </c:dLbl>
            <c:showVal val="1"/>
          </c:dLbls>
          <c:cat>
            <c:strRef>
              <c:f>Sheet1!$A$2:$A$3</c:f>
              <c:strCache>
                <c:ptCount val="2"/>
                <c:pt idx="0">
                  <c:v>Yes</c:v>
                </c:pt>
                <c:pt idx="1">
                  <c:v>No</c:v>
                </c:pt>
              </c:strCache>
            </c:strRef>
          </c:cat>
          <c:val>
            <c:numRef>
              <c:f>Sheet1!$F$2:$F$3</c:f>
              <c:numCache>
                <c:formatCode>0%</c:formatCode>
                <c:ptCount val="2"/>
                <c:pt idx="0">
                  <c:v>0.114</c:v>
                </c:pt>
                <c:pt idx="1">
                  <c:v>0.88600000000000001</c:v>
                </c:pt>
              </c:numCache>
            </c:numRef>
          </c:val>
        </c:ser>
        <c:ser>
          <c:idx val="5"/>
          <c:order val="5"/>
          <c:tx>
            <c:strRef>
              <c:f>Sheet1!$G$1</c:f>
              <c:strCache>
                <c:ptCount val="1"/>
                <c:pt idx="0">
                  <c:v>Column4</c:v>
                </c:pt>
              </c:strCache>
            </c:strRef>
          </c:tx>
          <c:spPr>
            <a:noFill/>
          </c:spPr>
          <c:cat>
            <c:strRef>
              <c:f>Sheet1!$A$2:$A$3</c:f>
              <c:strCache>
                <c:ptCount val="2"/>
                <c:pt idx="0">
                  <c:v>Yes</c:v>
                </c:pt>
                <c:pt idx="1">
                  <c:v>No</c:v>
                </c:pt>
              </c:strCache>
            </c:strRef>
          </c:cat>
          <c:val>
            <c:numRef>
              <c:f>Sheet1!$G$2:$G$3</c:f>
              <c:numCache>
                <c:formatCode>0%</c:formatCode>
                <c:ptCount val="2"/>
                <c:pt idx="0">
                  <c:v>1.0860000000000001</c:v>
                </c:pt>
                <c:pt idx="1">
                  <c:v>0.31400000000000006</c:v>
                </c:pt>
              </c:numCache>
            </c:numRef>
          </c:val>
        </c:ser>
        <c:dLbls/>
        <c:gapWidth val="50"/>
        <c:overlap val="100"/>
        <c:axId val="80190848"/>
        <c:axId val="80225408"/>
      </c:barChart>
      <c:catAx>
        <c:axId val="80190848"/>
        <c:scaling>
          <c:orientation val="maxMin"/>
        </c:scaling>
        <c:axPos val="l"/>
        <c:numFmt formatCode="General" sourceLinked="0"/>
        <c:tickLblPos val="nextTo"/>
        <c:crossAx val="80225408"/>
        <c:crosses val="autoZero"/>
        <c:auto val="1"/>
        <c:lblAlgn val="ctr"/>
        <c:lblOffset val="100"/>
      </c:catAx>
      <c:valAx>
        <c:axId val="80225408"/>
        <c:scaling>
          <c:orientation val="minMax"/>
        </c:scaling>
        <c:delete val="1"/>
        <c:axPos val="t"/>
        <c:numFmt formatCode="0%" sourceLinked="1"/>
        <c:tickLblPos val="none"/>
        <c:crossAx val="80190848"/>
        <c:crosses val="autoZero"/>
        <c:crossBetween val="between"/>
      </c:valAx>
    </c:plotArea>
    <c:plotVisOnly val="1"/>
    <c:dispBlanksAs val="gap"/>
  </c:chart>
  <c:txPr>
    <a:bodyPr/>
    <a:lstStyle/>
    <a:p>
      <a:pPr>
        <a:defRPr sz="1100">
          <a:latin typeface="Sylfaen" pitchFamily="18" charset="0"/>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2764320866141701"/>
          <c:y val="9.6875000000000017E-2"/>
          <c:w val="0.49226524143115397"/>
          <c:h val="0.78264270038557515"/>
        </c:manualLayout>
      </c:layout>
      <c:pieChart>
        <c:varyColors val="1"/>
        <c:ser>
          <c:idx val="0"/>
          <c:order val="0"/>
          <c:tx>
            <c:strRef>
              <c:f>Sheet1!$B$1</c:f>
              <c:strCache>
                <c:ptCount val="1"/>
                <c:pt idx="0">
                  <c:v>Sales</c:v>
                </c:pt>
              </c:strCache>
            </c:strRef>
          </c:tx>
          <c:explosion val="25"/>
          <c:dLbls>
            <c:dLbl>
              <c:idx val="0"/>
              <c:layout>
                <c:manualLayout>
                  <c:x val="-0.16057898082436403"/>
                  <c:y val="-1.5725309050431104E-2"/>
                </c:manualLayout>
              </c:layout>
              <c:showVal val="1"/>
            </c:dLbl>
            <c:txPr>
              <a:bodyPr/>
              <a:lstStyle/>
              <a:p>
                <a:pPr>
                  <a:defRPr sz="1000"/>
                </a:pPr>
                <a:endParaRPr lang="en-US"/>
              </a:p>
            </c:txPr>
            <c:showVal val="1"/>
          </c:dLbls>
          <c:cat>
            <c:strRef>
              <c:f>Sheet1!$A$2:$A$3</c:f>
              <c:strCache>
                <c:ptCount val="2"/>
                <c:pt idx="0">
                  <c:v>Driver</c:v>
                </c:pt>
                <c:pt idx="1">
                  <c:v>Pedestrian</c:v>
                </c:pt>
              </c:strCache>
            </c:strRef>
          </c:cat>
          <c:val>
            <c:numRef>
              <c:f>Sheet1!$B$2:$B$3</c:f>
              <c:numCache>
                <c:formatCode>0.0%</c:formatCode>
                <c:ptCount val="2"/>
                <c:pt idx="0">
                  <c:v>0.98499999999999999</c:v>
                </c:pt>
                <c:pt idx="1">
                  <c:v>1.5000000000000003E-2</c:v>
                </c:pt>
              </c:numCache>
            </c:numRef>
          </c:val>
        </c:ser>
        <c:dLbls/>
        <c:firstSliceAng val="90"/>
      </c:pieChart>
    </c:plotArea>
    <c:legend>
      <c:legendPos val="r"/>
      <c:layout>
        <c:manualLayout>
          <c:xMode val="edge"/>
          <c:yMode val="edge"/>
          <c:x val="3.6615684671801414E-3"/>
          <c:y val="1.1963507053704903E-2"/>
          <c:w val="0.41566000498494809"/>
          <c:h val="0.17122368723697501"/>
        </c:manualLayout>
      </c:layout>
      <c:txPr>
        <a:bodyPr/>
        <a:lstStyle/>
        <a:p>
          <a:pPr>
            <a:defRPr sz="1100">
              <a:latin typeface="Sylfaen" pitchFamily="18" charset="0"/>
            </a:defRPr>
          </a:pPr>
          <a:endParaRPr lang="en-US"/>
        </a:p>
      </c:txPr>
    </c:legend>
    <c:plotVisOnly val="1"/>
    <c:dispBlanksAs val="zero"/>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3111475036486713"/>
          <c:y val="5.5697919429832703E-2"/>
          <c:w val="0.45623563100100395"/>
          <c:h val="0.94430182360690107"/>
        </c:manualLayout>
      </c:layout>
      <c:barChart>
        <c:barDir val="bar"/>
        <c:grouping val="clustered"/>
        <c:ser>
          <c:idx val="0"/>
          <c:order val="0"/>
          <c:tx>
            <c:strRef>
              <c:f>Sheet1!$B$1</c:f>
              <c:strCache>
                <c:ptCount val="1"/>
                <c:pt idx="0">
                  <c:v>Total</c:v>
                </c:pt>
              </c:strCache>
            </c:strRef>
          </c:tx>
          <c:spPr>
            <a:solidFill>
              <a:srgbClr val="00823B"/>
            </a:solidFill>
          </c:spPr>
          <c:dPt>
            <c:idx val="1"/>
          </c:dPt>
          <c:dPt>
            <c:idx val="2"/>
          </c:dPt>
          <c:dLbls>
            <c:dLbl>
              <c:idx val="0"/>
              <c:layout>
                <c:manualLayout>
                  <c:x val="9.5273805555996498E-3"/>
                  <c:y val="7.2849048518418705E-3"/>
                </c:manualLayout>
              </c:layout>
              <c:showVal val="1"/>
              <c:extLst>
                <c:ext xmlns:c15="http://schemas.microsoft.com/office/drawing/2012/chart" uri="{CE6537A1-D6FC-4f65-9D91-7224C49458BB}">
                  <c15:layout/>
                </c:ext>
              </c:extLst>
            </c:dLbl>
            <c:dLbl>
              <c:idx val="1"/>
              <c:layout>
                <c:manualLayout>
                  <c:x val="-2.2591905673012909E-3"/>
                  <c:y val="8.9114567148705619E-3"/>
                </c:manualLayout>
              </c:layout>
              <c:showVal val="1"/>
              <c:extLst>
                <c:ext xmlns:c15="http://schemas.microsoft.com/office/drawing/2012/chart" uri="{CE6537A1-D6FC-4f65-9D91-7224C49458BB}">
                  <c15:layout/>
                </c:ext>
              </c:extLst>
            </c:dLbl>
            <c:dLbl>
              <c:idx val="2"/>
              <c:layout>
                <c:manualLayout>
                  <c:x val="-6.5582127375942417E-3"/>
                  <c:y val="-1.5834146381179397E-2"/>
                </c:manualLayout>
              </c:layout>
              <c:showVal val="1"/>
              <c:extLst>
                <c:ext xmlns:c15="http://schemas.microsoft.com/office/drawing/2012/chart" uri="{CE6537A1-D6FC-4f65-9D91-7224C49458BB}">
                  <c15:layout/>
                </c:ext>
              </c:extLst>
            </c:dLbl>
            <c:dLbl>
              <c:idx val="3"/>
              <c:layout>
                <c:manualLayout>
                  <c:x val="-5.3531481958712015E-3"/>
                  <c:y val="-3.12508905078982E-3"/>
                </c:manualLayout>
              </c:layout>
              <c:dLblPos val="outEnd"/>
              <c:showVal val="1"/>
              <c:extLst>
                <c:ext xmlns:c15="http://schemas.microsoft.com/office/drawing/2012/chart" uri="{CE6537A1-D6FC-4f65-9D91-7224C49458BB}">
                  <c15:layout/>
                </c:ext>
              </c:extLst>
            </c:dLbl>
            <c:dLbl>
              <c:idx val="4"/>
              <c:layout>
                <c:manualLayout>
                  <c:x val="1.13697684384275E-2"/>
                  <c:y val="4.808328175176302E-3"/>
                </c:manualLayout>
              </c:layout>
              <c:dLblPos val="outEnd"/>
              <c:showVal val="1"/>
              <c:extLst>
                <c:ext xmlns:c15="http://schemas.microsoft.com/office/drawing/2012/chart" uri="{CE6537A1-D6FC-4f65-9D91-7224C49458BB}">
                  <c15:layout/>
                </c:ext>
              </c:extLst>
            </c:dLbl>
            <c:dLbl>
              <c:idx val="5"/>
              <c:layout>
                <c:manualLayout>
                  <c:x val="4.843278840144332E-3"/>
                  <c:y val="4.1582817573774808E-3"/>
                </c:manualLayout>
              </c:layout>
              <c:dLblPos val="outEnd"/>
              <c:showVal val="1"/>
            </c:dLbl>
            <c:spPr>
              <a:noFill/>
              <a:ln>
                <a:noFill/>
              </a:ln>
              <a:effectLst/>
            </c:spPr>
            <c:txPr>
              <a:bodyPr/>
              <a:lstStyle/>
              <a:p>
                <a:pPr>
                  <a:defRPr sz="1000"/>
                </a:pPr>
                <a:endParaRPr lang="en-US"/>
              </a:p>
            </c:txPr>
            <c:showVal val="1"/>
            <c:extLst>
              <c:ext xmlns:c15="http://schemas.microsoft.com/office/drawing/2012/chart" uri="{CE6537A1-D6FC-4f65-9D91-7224C49458BB}">
                <c15:layout/>
                <c15:showLeaderLines val="0"/>
              </c:ext>
            </c:extLst>
          </c:dLbls>
          <c:cat>
            <c:strRef>
              <c:f>Sheet1!$A$2:$A$4</c:f>
              <c:strCache>
                <c:ptCount val="3"/>
                <c:pt idx="0">
                  <c:v>I always give a way for a pedestrian</c:v>
                </c:pt>
                <c:pt idx="1">
                  <c:v>I often give a way for a pedestrian</c:v>
                </c:pt>
                <c:pt idx="2">
                  <c:v>I rarely give a way for a pedestrian</c:v>
                </c:pt>
              </c:strCache>
            </c:strRef>
          </c:cat>
          <c:val>
            <c:numRef>
              <c:f>Sheet1!$B$2:$B$4</c:f>
              <c:numCache>
                <c:formatCode>0%</c:formatCode>
                <c:ptCount val="3"/>
                <c:pt idx="0">
                  <c:v>0.8650000000000001</c:v>
                </c:pt>
                <c:pt idx="1">
                  <c:v>0.13</c:v>
                </c:pt>
                <c:pt idx="2">
                  <c:v>5.000000000000001E-3</c:v>
                </c:pt>
              </c:numCache>
            </c:numRef>
          </c:val>
        </c:ser>
        <c:dLbls/>
        <c:gapWidth val="100"/>
        <c:axId val="80415360"/>
        <c:axId val="80413824"/>
      </c:barChart>
      <c:valAx>
        <c:axId val="80413824"/>
        <c:scaling>
          <c:orientation val="minMax"/>
        </c:scaling>
        <c:delete val="1"/>
        <c:axPos val="t"/>
        <c:numFmt formatCode="0%" sourceLinked="1"/>
        <c:tickLblPos val="nextTo"/>
        <c:crossAx val="80415360"/>
        <c:crosses val="autoZero"/>
        <c:crossBetween val="between"/>
      </c:valAx>
      <c:catAx>
        <c:axId val="80415360"/>
        <c:scaling>
          <c:orientation val="maxMin"/>
        </c:scaling>
        <c:axPos val="l"/>
        <c:tickLblPos val="nextTo"/>
        <c:txPr>
          <a:bodyPr/>
          <a:lstStyle/>
          <a:p>
            <a:pPr>
              <a:defRPr sz="1000"/>
            </a:pPr>
            <a:endParaRPr lang="en-US"/>
          </a:p>
        </c:txPr>
        <c:crossAx val="80413824"/>
        <c:crosses val="autoZero"/>
        <c:auto val="1"/>
        <c:lblAlgn val="ctr"/>
        <c:lblOffset val="100"/>
      </c:catAx>
      <c:spPr>
        <a:noFill/>
        <a:ln w="25400">
          <a:noFill/>
        </a:ln>
      </c:spPr>
    </c:plotArea>
    <c:plotVisOnly val="1"/>
    <c:dispBlanksAs val="gap"/>
  </c:chart>
  <c:txPr>
    <a:bodyPr/>
    <a:lstStyle/>
    <a:p>
      <a:pPr>
        <a:defRPr sz="1200">
          <a:latin typeface="Sylfaen" pitchFamily="18" charset="0"/>
        </a:defRPr>
      </a:pPr>
      <a:endParaRPr lang="en-US"/>
    </a:p>
  </c:txPr>
  <c:externalData r:id="rId2"/>
</c:chartSpace>
</file>

<file path=ppt/charts/chart6.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3111475036486713"/>
          <c:y val="5.5697919429832703E-2"/>
          <c:w val="0.45623563100100395"/>
          <c:h val="0.94430182360690107"/>
        </c:manualLayout>
      </c:layout>
      <c:barChart>
        <c:barDir val="bar"/>
        <c:grouping val="clustered"/>
        <c:ser>
          <c:idx val="0"/>
          <c:order val="0"/>
          <c:tx>
            <c:strRef>
              <c:f>Sheet1!$B$1</c:f>
              <c:strCache>
                <c:ptCount val="1"/>
                <c:pt idx="0">
                  <c:v>Total</c:v>
                </c:pt>
              </c:strCache>
            </c:strRef>
          </c:tx>
          <c:spPr>
            <a:solidFill>
              <a:srgbClr val="00823B"/>
            </a:solidFill>
          </c:spPr>
          <c:dPt>
            <c:idx val="0"/>
            <c:spPr>
              <a:noFill/>
              <a:ln>
                <a:solidFill>
                  <a:srgbClr val="00823B"/>
                </a:solidFill>
              </a:ln>
            </c:spPr>
          </c:dPt>
          <c:dPt>
            <c:idx val="1"/>
          </c:dPt>
          <c:dPt>
            <c:idx val="2"/>
          </c:dPt>
          <c:dPt>
            <c:idx val="4"/>
            <c:spPr>
              <a:solidFill>
                <a:srgbClr val="00823B"/>
              </a:solidFill>
              <a:ln>
                <a:solidFill>
                  <a:srgbClr val="00823B"/>
                </a:solidFill>
              </a:ln>
            </c:spPr>
          </c:dPt>
          <c:dLbls>
            <c:dLbl>
              <c:idx val="0"/>
              <c:layout>
                <c:manualLayout>
                  <c:x val="9.5273805555996498E-3"/>
                  <c:y val="7.2849048518418705E-3"/>
                </c:manualLayout>
              </c:layout>
              <c:showVal val="1"/>
              <c:extLst>
                <c:ext xmlns:c15="http://schemas.microsoft.com/office/drawing/2012/chart" uri="{CE6537A1-D6FC-4f65-9D91-7224C49458BB}">
                  <c15:layout/>
                </c:ext>
              </c:extLst>
            </c:dLbl>
            <c:dLbl>
              <c:idx val="1"/>
              <c:layout>
                <c:manualLayout>
                  <c:x val="-2.2591905673012909E-3"/>
                  <c:y val="8.9114567148705619E-3"/>
                </c:manualLayout>
              </c:layout>
              <c:showVal val="1"/>
              <c:extLst>
                <c:ext xmlns:c15="http://schemas.microsoft.com/office/drawing/2012/chart" uri="{CE6537A1-D6FC-4f65-9D91-7224C49458BB}">
                  <c15:layout/>
                </c:ext>
              </c:extLst>
            </c:dLbl>
            <c:dLbl>
              <c:idx val="2"/>
              <c:layout>
                <c:manualLayout>
                  <c:x val="-6.5582127375942417E-3"/>
                  <c:y val="-1.5834146381179397E-2"/>
                </c:manualLayout>
              </c:layout>
              <c:showVal val="1"/>
              <c:extLst>
                <c:ext xmlns:c15="http://schemas.microsoft.com/office/drawing/2012/chart" uri="{CE6537A1-D6FC-4f65-9D91-7224C49458BB}">
                  <c15:layout/>
                </c:ext>
              </c:extLst>
            </c:dLbl>
            <c:dLbl>
              <c:idx val="3"/>
              <c:layout>
                <c:manualLayout>
                  <c:x val="-5.3531481958712015E-3"/>
                  <c:y val="-3.12508905078982E-3"/>
                </c:manualLayout>
              </c:layout>
              <c:dLblPos val="outEnd"/>
              <c:showVal val="1"/>
              <c:extLst>
                <c:ext xmlns:c15="http://schemas.microsoft.com/office/drawing/2012/chart" uri="{CE6537A1-D6FC-4f65-9D91-7224C49458BB}">
                  <c15:layout/>
                </c:ext>
              </c:extLst>
            </c:dLbl>
            <c:dLbl>
              <c:idx val="4"/>
              <c:layout>
                <c:manualLayout>
                  <c:x val="6.9539880686949728E-3"/>
                  <c:y val="4.8085974193154118E-3"/>
                </c:manualLayout>
              </c:layout>
              <c:dLblPos val="outEnd"/>
              <c:showVal val="1"/>
              <c:extLst>
                <c:ext xmlns:c15="http://schemas.microsoft.com/office/drawing/2012/chart" uri="{CE6537A1-D6FC-4f65-9D91-7224C49458BB}">
                  <c15:layout/>
                </c:ext>
              </c:extLst>
            </c:dLbl>
            <c:dLbl>
              <c:idx val="5"/>
              <c:layout>
                <c:manualLayout>
                  <c:x val="4.843278840144332E-3"/>
                  <c:y val="4.1582817573774808E-3"/>
                </c:manualLayout>
              </c:layout>
              <c:dLblPos val="outEnd"/>
              <c:showVal val="1"/>
            </c:dLbl>
            <c:spPr>
              <a:noFill/>
              <a:ln>
                <a:noFill/>
              </a:ln>
              <a:effectLst/>
            </c:spPr>
            <c:txPr>
              <a:bodyPr/>
              <a:lstStyle/>
              <a:p>
                <a:pPr>
                  <a:defRPr sz="1000"/>
                </a:pPr>
                <a:endParaRPr lang="en-US"/>
              </a:p>
            </c:txPr>
            <c:showVal val="1"/>
            <c:extLst>
              <c:ext xmlns:c15="http://schemas.microsoft.com/office/drawing/2012/chart" uri="{CE6537A1-D6FC-4f65-9D91-7224C49458BB}">
                <c15:layout/>
                <c15:showLeaderLines val="0"/>
              </c:ext>
            </c:extLst>
          </c:dLbls>
          <c:cat>
            <c:strRef>
              <c:f>Sheet1!$A$2:$A$7</c:f>
              <c:strCache>
                <c:ptCount val="6"/>
                <c:pt idx="0">
                  <c:v>I always give a way for a pedestrian</c:v>
                </c:pt>
                <c:pt idx="1">
                  <c:v>If I let them, it is possible to be hit by following car behind</c:v>
                </c:pt>
                <c:pt idx="2">
                  <c:v>If I let them to go, other drivers will be anoyed, they will rebuke, say bad words atc.</c:v>
                </c:pt>
                <c:pt idx="3">
                  <c:v>When I make a way for them, pedestrians still do not go</c:v>
                </c:pt>
                <c:pt idx="4">
                  <c:v>If I don’t let them a way, nobody will fine me</c:v>
                </c:pt>
                <c:pt idx="5">
                  <c:v>I am mostly in a hurry</c:v>
                </c:pt>
              </c:strCache>
            </c:strRef>
          </c:cat>
          <c:val>
            <c:numRef>
              <c:f>Sheet1!$B$2:$B$7</c:f>
              <c:numCache>
                <c:formatCode>0%</c:formatCode>
                <c:ptCount val="6"/>
                <c:pt idx="0">
                  <c:v>0.94500000000000006</c:v>
                </c:pt>
                <c:pt idx="1">
                  <c:v>4.5000000000000005E-2</c:v>
                </c:pt>
                <c:pt idx="2">
                  <c:v>2.5000000000000005E-2</c:v>
                </c:pt>
                <c:pt idx="3">
                  <c:v>2.0000000000000004E-2</c:v>
                </c:pt>
                <c:pt idx="4">
                  <c:v>5.000000000000001E-3</c:v>
                </c:pt>
                <c:pt idx="5">
                  <c:v>5.000000000000001E-3</c:v>
                </c:pt>
              </c:numCache>
            </c:numRef>
          </c:val>
        </c:ser>
        <c:dLbls/>
        <c:gapWidth val="100"/>
        <c:axId val="80745600"/>
        <c:axId val="80612736"/>
      </c:barChart>
      <c:valAx>
        <c:axId val="80612736"/>
        <c:scaling>
          <c:orientation val="minMax"/>
        </c:scaling>
        <c:delete val="1"/>
        <c:axPos val="t"/>
        <c:numFmt formatCode="0%" sourceLinked="1"/>
        <c:tickLblPos val="nextTo"/>
        <c:crossAx val="80745600"/>
        <c:crosses val="autoZero"/>
        <c:crossBetween val="between"/>
      </c:valAx>
      <c:catAx>
        <c:axId val="80745600"/>
        <c:scaling>
          <c:orientation val="maxMin"/>
        </c:scaling>
        <c:axPos val="l"/>
        <c:tickLblPos val="nextTo"/>
        <c:txPr>
          <a:bodyPr/>
          <a:lstStyle/>
          <a:p>
            <a:pPr>
              <a:defRPr sz="1000"/>
            </a:pPr>
            <a:endParaRPr lang="en-US"/>
          </a:p>
        </c:txPr>
        <c:crossAx val="80612736"/>
        <c:crosses val="autoZero"/>
        <c:auto val="1"/>
        <c:lblAlgn val="ctr"/>
        <c:lblOffset val="100"/>
      </c:catAx>
      <c:spPr>
        <a:noFill/>
        <a:ln w="25400">
          <a:noFill/>
        </a:ln>
      </c:spPr>
    </c:plotArea>
    <c:plotVisOnly val="1"/>
    <c:dispBlanksAs val="gap"/>
  </c:chart>
  <c:txPr>
    <a:bodyPr/>
    <a:lstStyle/>
    <a:p>
      <a:pPr>
        <a:defRPr sz="1200">
          <a:latin typeface="Sylfaen" pitchFamily="18" charset="0"/>
        </a:defRPr>
      </a:pPr>
      <a:endParaRPr lang="en-US"/>
    </a:p>
  </c:txPr>
  <c:externalData r:id="rId2"/>
</c:chartSpace>
</file>

<file path=ppt/charts/chart7.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3111475036486713"/>
          <c:y val="5.5697919429832703E-2"/>
          <c:w val="0.45623563100100395"/>
          <c:h val="0.94430182360690107"/>
        </c:manualLayout>
      </c:layout>
      <c:barChart>
        <c:barDir val="bar"/>
        <c:grouping val="clustered"/>
        <c:ser>
          <c:idx val="0"/>
          <c:order val="0"/>
          <c:tx>
            <c:strRef>
              <c:f>Sheet1!$B$1</c:f>
              <c:strCache>
                <c:ptCount val="1"/>
                <c:pt idx="0">
                  <c:v>Total</c:v>
                </c:pt>
              </c:strCache>
            </c:strRef>
          </c:tx>
          <c:spPr>
            <a:solidFill>
              <a:srgbClr val="00823B"/>
            </a:solidFill>
          </c:spPr>
          <c:dPt>
            <c:idx val="0"/>
            <c:spPr>
              <a:solidFill>
                <a:srgbClr val="00823B"/>
              </a:solidFill>
              <a:ln>
                <a:solidFill>
                  <a:srgbClr val="00823B"/>
                </a:solidFill>
              </a:ln>
            </c:spPr>
          </c:dPt>
          <c:dPt>
            <c:idx val="1"/>
          </c:dPt>
          <c:dPt>
            <c:idx val="2"/>
          </c:dPt>
          <c:dLbls>
            <c:dLbl>
              <c:idx val="0"/>
              <c:layout>
                <c:manualLayout>
                  <c:x val="9.5273805555996498E-3"/>
                  <c:y val="7.2849048518418705E-3"/>
                </c:manualLayout>
              </c:layout>
              <c:showVal val="1"/>
              <c:extLst>
                <c:ext xmlns:c15="http://schemas.microsoft.com/office/drawing/2012/chart" uri="{CE6537A1-D6FC-4f65-9D91-7224C49458BB}">
                  <c15:layout/>
                </c:ext>
              </c:extLst>
            </c:dLbl>
            <c:dLbl>
              <c:idx val="1"/>
              <c:layout>
                <c:manualLayout>
                  <c:x val="-2.2591905673012909E-3"/>
                  <c:y val="8.9114567148705619E-3"/>
                </c:manualLayout>
              </c:layout>
              <c:showVal val="1"/>
              <c:extLst>
                <c:ext xmlns:c15="http://schemas.microsoft.com/office/drawing/2012/chart" uri="{CE6537A1-D6FC-4f65-9D91-7224C49458BB}">
                  <c15:layout/>
                </c:ext>
              </c:extLst>
            </c:dLbl>
            <c:dLbl>
              <c:idx val="2"/>
              <c:layout>
                <c:manualLayout>
                  <c:x val="-6.5582127375942417E-3"/>
                  <c:y val="-1.5834146381179397E-2"/>
                </c:manualLayout>
              </c:layout>
              <c:showVal val="1"/>
              <c:extLst>
                <c:ext xmlns:c15="http://schemas.microsoft.com/office/drawing/2012/chart" uri="{CE6537A1-D6FC-4f65-9D91-7224C49458BB}">
                  <c15:layout/>
                </c:ext>
              </c:extLst>
            </c:dLbl>
            <c:dLbl>
              <c:idx val="3"/>
              <c:layout>
                <c:manualLayout>
                  <c:x val="-5.3531481958712015E-3"/>
                  <c:y val="-3.12508905078982E-3"/>
                </c:manualLayout>
              </c:layout>
              <c:dLblPos val="outEnd"/>
              <c:showVal val="1"/>
              <c:extLst>
                <c:ext xmlns:c15="http://schemas.microsoft.com/office/drawing/2012/chart" uri="{CE6537A1-D6FC-4f65-9D91-7224C49458BB}">
                  <c15:layout/>
                </c:ext>
              </c:extLst>
            </c:dLbl>
            <c:dLbl>
              <c:idx val="4"/>
              <c:layout>
                <c:manualLayout>
                  <c:x val="1.13697684384275E-2"/>
                  <c:y val="4.808328175176302E-3"/>
                </c:manualLayout>
              </c:layout>
              <c:dLblPos val="outEnd"/>
              <c:showVal val="1"/>
              <c:extLst>
                <c:ext xmlns:c15="http://schemas.microsoft.com/office/drawing/2012/chart" uri="{CE6537A1-D6FC-4f65-9D91-7224C49458BB}">
                  <c15:layout/>
                </c:ext>
              </c:extLst>
            </c:dLbl>
            <c:dLbl>
              <c:idx val="5"/>
              <c:layout>
                <c:manualLayout>
                  <c:x val="4.843278840144332E-3"/>
                  <c:y val="4.1582817573774808E-3"/>
                </c:manualLayout>
              </c:layout>
              <c:dLblPos val="outEnd"/>
              <c:showVal val="1"/>
            </c:dLbl>
            <c:spPr>
              <a:noFill/>
              <a:ln>
                <a:noFill/>
              </a:ln>
              <a:effectLst/>
            </c:spPr>
            <c:txPr>
              <a:bodyPr/>
              <a:lstStyle/>
              <a:p>
                <a:pPr>
                  <a:defRPr sz="1000"/>
                </a:pPr>
                <a:endParaRPr lang="en-US"/>
              </a:p>
            </c:txPr>
            <c:showVal val="1"/>
            <c:extLst>
              <c:ext xmlns:c15="http://schemas.microsoft.com/office/drawing/2012/chart" uri="{CE6537A1-D6FC-4f65-9D91-7224C49458BB}">
                <c15:layout/>
                <c15:showLeaderLines val="0"/>
              </c:ext>
            </c:extLst>
          </c:dLbls>
          <c:cat>
            <c:strRef>
              <c:f>Sheet1!$A$2:$A$5</c:f>
              <c:strCache>
                <c:ptCount val="4"/>
                <c:pt idx="0">
                  <c:v>Very dangerous</c:v>
                </c:pt>
                <c:pt idx="1">
                  <c:v>Dangerous</c:v>
                </c:pt>
                <c:pt idx="2">
                  <c:v>Neutral</c:v>
                </c:pt>
                <c:pt idx="3">
                  <c:v>It is not dangerous</c:v>
                </c:pt>
              </c:strCache>
            </c:strRef>
          </c:cat>
          <c:val>
            <c:numRef>
              <c:f>Sheet1!$B$2:$B$5</c:f>
              <c:numCache>
                <c:formatCode>0%</c:formatCode>
                <c:ptCount val="4"/>
                <c:pt idx="0">
                  <c:v>0.55500000000000005</c:v>
                </c:pt>
                <c:pt idx="1">
                  <c:v>0.4</c:v>
                </c:pt>
                <c:pt idx="2">
                  <c:v>4.0000000000000008E-2</c:v>
                </c:pt>
                <c:pt idx="3">
                  <c:v>5.000000000000001E-3</c:v>
                </c:pt>
              </c:numCache>
            </c:numRef>
          </c:val>
        </c:ser>
        <c:dLbls/>
        <c:gapWidth val="100"/>
        <c:axId val="80804480"/>
        <c:axId val="80802944"/>
      </c:barChart>
      <c:valAx>
        <c:axId val="80802944"/>
        <c:scaling>
          <c:orientation val="minMax"/>
        </c:scaling>
        <c:delete val="1"/>
        <c:axPos val="t"/>
        <c:numFmt formatCode="0%" sourceLinked="1"/>
        <c:tickLblPos val="nextTo"/>
        <c:crossAx val="80804480"/>
        <c:crosses val="autoZero"/>
        <c:crossBetween val="between"/>
      </c:valAx>
      <c:catAx>
        <c:axId val="80804480"/>
        <c:scaling>
          <c:orientation val="maxMin"/>
        </c:scaling>
        <c:axPos val="l"/>
        <c:tickLblPos val="nextTo"/>
        <c:txPr>
          <a:bodyPr/>
          <a:lstStyle/>
          <a:p>
            <a:pPr>
              <a:defRPr sz="1000">
                <a:latin typeface="Sylfaen" pitchFamily="18" charset="0"/>
              </a:defRPr>
            </a:pPr>
            <a:endParaRPr lang="en-US"/>
          </a:p>
        </c:txPr>
        <c:crossAx val="80802944"/>
        <c:crosses val="autoZero"/>
        <c:auto val="1"/>
        <c:lblAlgn val="ctr"/>
        <c:lblOffset val="100"/>
      </c:catAx>
      <c:spPr>
        <a:noFill/>
        <a:ln w="25400">
          <a:noFill/>
        </a:ln>
      </c:spPr>
    </c:plotArea>
    <c:plotVisOnly val="1"/>
    <c:dispBlanksAs val="gap"/>
  </c:chart>
  <c:txPr>
    <a:bodyPr/>
    <a:lstStyle/>
    <a:p>
      <a:pPr>
        <a:defRPr sz="1200">
          <a:latin typeface="Sylfaen" pitchFamily="18" charset="0"/>
        </a:defRPr>
      </a:pPr>
      <a:endParaRPr lang="en-US"/>
    </a:p>
  </c:txPr>
  <c:externalData r:id="rId2"/>
</c:chartSpace>
</file>

<file path=ppt/charts/chart8.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64048908528191"/>
          <c:y val="2.4884470508567808E-2"/>
          <c:w val="0.50917379386927697"/>
          <c:h val="0.94430182360690107"/>
        </c:manualLayout>
      </c:layout>
      <c:barChart>
        <c:barDir val="bar"/>
        <c:grouping val="clustered"/>
        <c:ser>
          <c:idx val="0"/>
          <c:order val="0"/>
          <c:tx>
            <c:strRef>
              <c:f>Sheet1!$B$1</c:f>
              <c:strCache>
                <c:ptCount val="1"/>
                <c:pt idx="0">
                  <c:v>Total</c:v>
                </c:pt>
              </c:strCache>
            </c:strRef>
          </c:tx>
          <c:spPr>
            <a:solidFill>
              <a:srgbClr val="00823B"/>
            </a:solidFill>
          </c:spPr>
          <c:dPt>
            <c:idx val="1"/>
          </c:dPt>
          <c:dPt>
            <c:idx val="2"/>
          </c:dPt>
          <c:dLbls>
            <c:dLbl>
              <c:idx val="0"/>
              <c:layout>
                <c:manualLayout>
                  <c:x val="-5.9136305976853418E-3"/>
                  <c:y val="-1.9336687957103305E-2"/>
                </c:manualLayout>
              </c:layout>
              <c:showVal val="1"/>
              <c:extLst>
                <c:ext xmlns:c15="http://schemas.microsoft.com/office/drawing/2012/chart" uri="{CE6537A1-D6FC-4f65-9D91-7224C49458BB}">
                  <c15:layout/>
                </c:ext>
              </c:extLst>
            </c:dLbl>
            <c:dLbl>
              <c:idx val="1"/>
              <c:layout>
                <c:manualLayout>
                  <c:x val="1.1720538907028701E-3"/>
                  <c:y val="9.8634218839416185E-3"/>
                </c:manualLayout>
              </c:layout>
              <c:showVal val="1"/>
              <c:extLst>
                <c:ext xmlns:c15="http://schemas.microsoft.com/office/drawing/2012/chart" uri="{CE6537A1-D6FC-4f65-9D91-7224C49458BB}">
                  <c15:layout/>
                </c:ext>
              </c:extLst>
            </c:dLbl>
            <c:dLbl>
              <c:idx val="2"/>
              <c:layout>
                <c:manualLayout>
                  <c:x val="-2.2300905518352902E-3"/>
                  <c:y val="-1.6905878382485803E-3"/>
                </c:manualLayout>
              </c:layout>
              <c:showVal val="1"/>
              <c:extLst>
                <c:ext xmlns:c15="http://schemas.microsoft.com/office/drawing/2012/chart" uri="{CE6537A1-D6FC-4f65-9D91-7224C49458BB}">
                  <c15:layout/>
                </c:ext>
              </c:extLst>
            </c:dLbl>
            <c:dLbl>
              <c:idx val="3"/>
              <c:layout>
                <c:manualLayout>
                  <c:x val="5.1267225855433215E-3"/>
                  <c:y val="-9.8995813882315001E-3"/>
                </c:manualLayout>
              </c:layout>
              <c:dLblPos val="outEnd"/>
              <c:showVal val="1"/>
              <c:extLst>
                <c:ext xmlns:c15="http://schemas.microsoft.com/office/drawing/2012/chart" uri="{CE6537A1-D6FC-4f65-9D91-7224C49458BB}">
                  <c15:layout/>
                </c:ext>
              </c:extLst>
            </c:dLbl>
            <c:dLbl>
              <c:idx val="4"/>
              <c:layout>
                <c:manualLayout>
                  <c:x val="1.13697684384275E-2"/>
                  <c:y val="4.808328175176302E-3"/>
                </c:manualLayout>
              </c:layout>
              <c:dLblPos val="outEnd"/>
              <c:showVal val="1"/>
              <c:extLst>
                <c:ext xmlns:c15="http://schemas.microsoft.com/office/drawing/2012/chart" uri="{CE6537A1-D6FC-4f65-9D91-7224C49458BB}">
                  <c15:layout/>
                </c:ext>
              </c:extLst>
            </c:dLbl>
            <c:dLbl>
              <c:idx val="5"/>
              <c:layout>
                <c:manualLayout>
                  <c:x val="1.1009957594776801E-4"/>
                  <c:y val="-9.0338494884216209E-3"/>
                </c:manualLayout>
              </c:layout>
              <c:dLblPos val="outEnd"/>
              <c:showVal val="1"/>
            </c:dLbl>
            <c:spPr>
              <a:noFill/>
              <a:ln>
                <a:noFill/>
              </a:ln>
              <a:effectLst/>
            </c:spPr>
            <c:txPr>
              <a:bodyPr/>
              <a:lstStyle/>
              <a:p>
                <a:pPr>
                  <a:defRPr sz="1000"/>
                </a:pPr>
                <a:endParaRPr lang="en-US"/>
              </a:p>
            </c:txPr>
            <c:showVal val="1"/>
            <c:extLst>
              <c:ext xmlns:c15="http://schemas.microsoft.com/office/drawing/2012/chart" uri="{CE6537A1-D6FC-4f65-9D91-7224C49458BB}">
                <c15:layout/>
                <c15:showLeaderLines val="0"/>
              </c:ext>
            </c:extLst>
          </c:dLbls>
          <c:cat>
            <c:strRef>
              <c:f>Sheet1!$A$2:$A$5</c:f>
              <c:strCache>
                <c:ptCount val="4"/>
                <c:pt idx="0">
                  <c:v>If the police always fine the drivers, who do not give a way for pedestrians at Zebra crossing</c:v>
                </c:pt>
                <c:pt idx="1">
                  <c:v>It there is established a big amount of fine for the drivers, who do not let the way for pedestrians at Zebras</c:v>
                </c:pt>
                <c:pt idx="2">
                  <c:v>If giving a way for pedestrians do not annoy other drivers</c:v>
                </c:pt>
                <c:pt idx="3">
                  <c:v>If other drivers also let the way for pedestrians at Zebras without traffic lights</c:v>
                </c:pt>
              </c:strCache>
            </c:strRef>
          </c:cat>
          <c:val>
            <c:numRef>
              <c:f>Sheet1!$B$2:$B$5</c:f>
              <c:numCache>
                <c:formatCode>General</c:formatCode>
                <c:ptCount val="4"/>
                <c:pt idx="0">
                  <c:v>8.68</c:v>
                </c:pt>
                <c:pt idx="1">
                  <c:v>8.64</c:v>
                </c:pt>
                <c:pt idx="2">
                  <c:v>8.0300000000000011</c:v>
                </c:pt>
                <c:pt idx="3">
                  <c:v>8</c:v>
                </c:pt>
              </c:numCache>
            </c:numRef>
          </c:val>
        </c:ser>
        <c:dLbls/>
        <c:gapWidth val="100"/>
        <c:axId val="80985088"/>
        <c:axId val="80983552"/>
      </c:barChart>
      <c:valAx>
        <c:axId val="80983552"/>
        <c:scaling>
          <c:orientation val="minMax"/>
        </c:scaling>
        <c:delete val="1"/>
        <c:axPos val="t"/>
        <c:numFmt formatCode="General" sourceLinked="1"/>
        <c:tickLblPos val="nextTo"/>
        <c:crossAx val="80985088"/>
        <c:crosses val="autoZero"/>
        <c:crossBetween val="between"/>
      </c:valAx>
      <c:catAx>
        <c:axId val="80985088"/>
        <c:scaling>
          <c:orientation val="maxMin"/>
        </c:scaling>
        <c:axPos val="l"/>
        <c:tickLblPos val="nextTo"/>
        <c:txPr>
          <a:bodyPr/>
          <a:lstStyle/>
          <a:p>
            <a:pPr>
              <a:defRPr sz="1000"/>
            </a:pPr>
            <a:endParaRPr lang="en-US"/>
          </a:p>
        </c:txPr>
        <c:crossAx val="80983552"/>
        <c:crosses val="autoZero"/>
        <c:auto val="1"/>
        <c:lblAlgn val="ctr"/>
        <c:lblOffset val="100"/>
      </c:catAx>
      <c:spPr>
        <a:noFill/>
        <a:ln w="25400">
          <a:noFill/>
        </a:ln>
      </c:spPr>
    </c:plotArea>
    <c:plotVisOnly val="1"/>
    <c:dispBlanksAs val="gap"/>
  </c:chart>
  <c:txPr>
    <a:bodyPr/>
    <a:lstStyle/>
    <a:p>
      <a:pPr>
        <a:defRPr sz="1200">
          <a:latin typeface="Sylfaen" pitchFamily="18" charset="0"/>
        </a:defRPr>
      </a:pPr>
      <a:endParaRPr lang="en-US"/>
    </a:p>
  </c:txPr>
  <c:externalData r:id="rId2"/>
</c:chartSpace>
</file>

<file path=ppt/charts/chart9.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64048908528191"/>
          <c:y val="2.4884470508567808E-2"/>
          <c:w val="0.50917379386927697"/>
          <c:h val="0.96596382078404497"/>
        </c:manualLayout>
      </c:layout>
      <c:barChart>
        <c:barDir val="bar"/>
        <c:grouping val="clustered"/>
        <c:ser>
          <c:idx val="0"/>
          <c:order val="0"/>
          <c:tx>
            <c:strRef>
              <c:f>Sheet1!$B$1</c:f>
              <c:strCache>
                <c:ptCount val="1"/>
                <c:pt idx="0">
                  <c:v>Total</c:v>
                </c:pt>
              </c:strCache>
            </c:strRef>
          </c:tx>
          <c:spPr>
            <a:solidFill>
              <a:sysClr val="windowText" lastClr="000000">
                <a:lumMod val="50000"/>
                <a:lumOff val="50000"/>
              </a:sysClr>
            </a:solidFill>
          </c:spPr>
          <c:dPt>
            <c:idx val="1"/>
          </c:dPt>
          <c:dPt>
            <c:idx val="2"/>
          </c:dPt>
          <c:dLbls>
            <c:dLbl>
              <c:idx val="0"/>
              <c:layout>
                <c:manualLayout>
                  <c:x val="-5.9136305976853418E-3"/>
                  <c:y val="-1.9336687957103305E-2"/>
                </c:manualLayout>
              </c:layout>
              <c:showVal val="1"/>
              <c:extLst>
                <c:ext xmlns:c15="http://schemas.microsoft.com/office/drawing/2012/chart" uri="{CE6537A1-D6FC-4f65-9D91-7224C49458BB}">
                  <c15:layout/>
                </c:ext>
              </c:extLst>
            </c:dLbl>
            <c:dLbl>
              <c:idx val="1"/>
              <c:layout>
                <c:manualLayout>
                  <c:x val="8.0347023056067043E-3"/>
                  <c:y val="-1.0103175118907102E-2"/>
                </c:manualLayout>
              </c:layout>
              <c:showVal val="1"/>
              <c:extLst>
                <c:ext xmlns:c15="http://schemas.microsoft.com/office/drawing/2012/chart" uri="{CE6537A1-D6FC-4f65-9D91-7224C49458BB}">
                  <c15:layout/>
                </c:ext>
              </c:extLst>
            </c:dLbl>
            <c:dLbl>
              <c:idx val="2"/>
              <c:layout>
                <c:manualLayout>
                  <c:x val="-2.2300905518352902E-3"/>
                  <c:y val="-1.6905878382485803E-3"/>
                </c:manualLayout>
              </c:layout>
              <c:showVal val="1"/>
              <c:extLst>
                <c:ext xmlns:c15="http://schemas.microsoft.com/office/drawing/2012/chart" uri="{CE6537A1-D6FC-4f65-9D91-7224C49458BB}">
                  <c15:layout/>
                </c:ext>
              </c:extLst>
            </c:dLbl>
            <c:dLbl>
              <c:idx val="3"/>
              <c:layout>
                <c:manualLayout>
                  <c:x val="5.1267225855433215E-3"/>
                  <c:y val="-9.8995813882315001E-3"/>
                </c:manualLayout>
              </c:layout>
              <c:dLblPos val="outEnd"/>
              <c:showVal val="1"/>
              <c:extLst>
                <c:ext xmlns:c15="http://schemas.microsoft.com/office/drawing/2012/chart" uri="{CE6537A1-D6FC-4f65-9D91-7224C49458BB}">
                  <c15:layout/>
                </c:ext>
              </c:extLst>
            </c:dLbl>
            <c:dLbl>
              <c:idx val="4"/>
              <c:layout>
                <c:manualLayout>
                  <c:x val="1.13697684384275E-2"/>
                  <c:y val="4.808328175176302E-3"/>
                </c:manualLayout>
              </c:layout>
              <c:dLblPos val="outEnd"/>
              <c:showVal val="1"/>
              <c:extLst>
                <c:ext xmlns:c15="http://schemas.microsoft.com/office/drawing/2012/chart" uri="{CE6537A1-D6FC-4f65-9D91-7224C49458BB}">
                  <c15:layout/>
                </c:ext>
              </c:extLst>
            </c:dLbl>
            <c:dLbl>
              <c:idx val="5"/>
              <c:layout>
                <c:manualLayout>
                  <c:x val="1.1009957594776801E-4"/>
                  <c:y val="-9.0338494884216209E-3"/>
                </c:manualLayout>
              </c:layout>
              <c:dLblPos val="outEnd"/>
              <c:showVal val="1"/>
            </c:dLbl>
            <c:spPr>
              <a:noFill/>
              <a:ln>
                <a:noFill/>
              </a:ln>
              <a:effectLst/>
            </c:spPr>
            <c:txPr>
              <a:bodyPr/>
              <a:lstStyle/>
              <a:p>
                <a:pPr>
                  <a:defRPr sz="1000"/>
                </a:pPr>
                <a:endParaRPr lang="en-US"/>
              </a:p>
            </c:txPr>
            <c:showVal val="1"/>
            <c:extLst>
              <c:ext xmlns:c15="http://schemas.microsoft.com/office/drawing/2012/chart" uri="{CE6537A1-D6FC-4f65-9D91-7224C49458BB}">
                <c15:layout/>
                <c15:showLeaderLines val="0"/>
              </c:ext>
            </c:extLst>
          </c:dLbls>
          <c:cat>
            <c:strRef>
              <c:f>Sheet1!$A$2:$A$5</c:f>
              <c:strCache>
                <c:ptCount val="4"/>
                <c:pt idx="0">
                  <c:v> I almost always break the road motion rules</c:v>
                </c:pt>
                <c:pt idx="1">
                  <c:v> I often break the road motion rules</c:v>
                </c:pt>
                <c:pt idx="2">
                  <c:v> I rarely break the road motion rules</c:v>
                </c:pt>
                <c:pt idx="3">
                  <c:v> I almost never break the road motion rules</c:v>
                </c:pt>
              </c:strCache>
            </c:strRef>
          </c:cat>
          <c:val>
            <c:numRef>
              <c:f>Sheet1!$B$2:$B$5</c:f>
              <c:numCache>
                <c:formatCode>0%</c:formatCode>
                <c:ptCount val="4"/>
                <c:pt idx="0">
                  <c:v>5.000000000000001E-3</c:v>
                </c:pt>
                <c:pt idx="1">
                  <c:v>3.0000000000000002E-2</c:v>
                </c:pt>
                <c:pt idx="2">
                  <c:v>0.54</c:v>
                </c:pt>
                <c:pt idx="3">
                  <c:v>0.42500000000000004</c:v>
                </c:pt>
              </c:numCache>
            </c:numRef>
          </c:val>
        </c:ser>
        <c:dLbls/>
        <c:gapWidth val="100"/>
        <c:axId val="81122816"/>
        <c:axId val="81121280"/>
      </c:barChart>
      <c:valAx>
        <c:axId val="81121280"/>
        <c:scaling>
          <c:orientation val="minMax"/>
        </c:scaling>
        <c:delete val="1"/>
        <c:axPos val="t"/>
        <c:numFmt formatCode="0%" sourceLinked="1"/>
        <c:tickLblPos val="nextTo"/>
        <c:crossAx val="81122816"/>
        <c:crosses val="autoZero"/>
        <c:crossBetween val="between"/>
      </c:valAx>
      <c:catAx>
        <c:axId val="81122816"/>
        <c:scaling>
          <c:orientation val="maxMin"/>
        </c:scaling>
        <c:axPos val="l"/>
        <c:tickLblPos val="nextTo"/>
        <c:txPr>
          <a:bodyPr/>
          <a:lstStyle/>
          <a:p>
            <a:pPr>
              <a:defRPr sz="1000"/>
            </a:pPr>
            <a:endParaRPr lang="en-US"/>
          </a:p>
        </c:txPr>
        <c:crossAx val="81121280"/>
        <c:crosses val="autoZero"/>
        <c:auto val="1"/>
        <c:lblAlgn val="ctr"/>
        <c:lblOffset val="100"/>
      </c:catAx>
      <c:spPr>
        <a:noFill/>
        <a:ln w="25400">
          <a:noFill/>
        </a:ln>
      </c:spPr>
    </c:plotArea>
    <c:plotVisOnly val="1"/>
    <c:dispBlanksAs val="gap"/>
  </c:chart>
  <c:txPr>
    <a:bodyPr/>
    <a:lstStyle/>
    <a:p>
      <a:pPr>
        <a:defRPr sz="1200">
          <a:latin typeface="Sylfaen" pitchFamily="18" charset="0"/>
        </a:defRPr>
      </a:pPr>
      <a:endParaRPr lang="en-US"/>
    </a:p>
  </c:txPr>
  <c:externalData r:id="rId2"/>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0759DF-80D1-423A-9B9F-B32CE3892A79}" type="datetimeFigureOut">
              <a:rPr lang="en-US" smtClean="0"/>
              <a:pPr/>
              <a:t>09-Sep-15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99BD4-7F03-488B-996F-C74F9D0C7FBC}" type="slidenum">
              <a:rPr lang="en-US" smtClean="0"/>
              <a:pPr/>
              <a:t>‹#›</a:t>
            </a:fld>
            <a:endParaRPr lang="en-US" dirty="0"/>
          </a:p>
        </p:txBody>
      </p:sp>
    </p:spTree>
    <p:extLst>
      <p:ext uri="{BB962C8B-B14F-4D97-AF65-F5344CB8AC3E}">
        <p14:creationId xmlns:p14="http://schemas.microsoft.com/office/powerpoint/2010/main" xmlns="" val="3380829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99BD4-7F03-488B-996F-C74F9D0C7FBC}" type="slidenum">
              <a:rPr lang="en-US" smtClean="0"/>
              <a:pPr/>
              <a:t>9</a:t>
            </a:fld>
            <a:endParaRPr lang="en-US" dirty="0"/>
          </a:p>
        </p:txBody>
      </p:sp>
    </p:spTree>
    <p:extLst>
      <p:ext uri="{BB962C8B-B14F-4D97-AF65-F5344CB8AC3E}">
        <p14:creationId xmlns:p14="http://schemas.microsoft.com/office/powerpoint/2010/main" xmlns="" val="1432186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99BD4-7F03-488B-996F-C74F9D0C7FBC}" type="slidenum">
              <a:rPr lang="en-US" smtClean="0"/>
              <a:pPr/>
              <a:t>11</a:t>
            </a:fld>
            <a:endParaRPr lang="en-US" dirty="0"/>
          </a:p>
        </p:txBody>
      </p:sp>
    </p:spTree>
    <p:extLst>
      <p:ext uri="{BB962C8B-B14F-4D97-AF65-F5344CB8AC3E}">
        <p14:creationId xmlns:p14="http://schemas.microsoft.com/office/powerpoint/2010/main" xmlns="" val="1432186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99BD4-7F03-488B-996F-C74F9D0C7FBC}" type="slidenum">
              <a:rPr lang="en-US" smtClean="0"/>
              <a:pPr/>
              <a:t>12</a:t>
            </a:fld>
            <a:endParaRPr lang="en-US" dirty="0"/>
          </a:p>
        </p:txBody>
      </p:sp>
    </p:spTree>
    <p:extLst>
      <p:ext uri="{BB962C8B-B14F-4D97-AF65-F5344CB8AC3E}">
        <p14:creationId xmlns:p14="http://schemas.microsoft.com/office/powerpoint/2010/main" xmlns="" val="14321869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99BD4-7F03-488B-996F-C74F9D0C7FBC}" type="slidenum">
              <a:rPr lang="en-US" smtClean="0"/>
              <a:pPr/>
              <a:t>13</a:t>
            </a:fld>
            <a:endParaRPr lang="en-US" dirty="0"/>
          </a:p>
        </p:txBody>
      </p:sp>
    </p:spTree>
    <p:extLst>
      <p:ext uri="{BB962C8B-B14F-4D97-AF65-F5344CB8AC3E}">
        <p14:creationId xmlns:p14="http://schemas.microsoft.com/office/powerpoint/2010/main" xmlns="" val="14321869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99BD4-7F03-488B-996F-C74F9D0C7FBC}" type="slidenum">
              <a:rPr lang="en-US" smtClean="0"/>
              <a:pPr/>
              <a:t>17</a:t>
            </a:fld>
            <a:endParaRPr lang="en-US" dirty="0"/>
          </a:p>
        </p:txBody>
      </p:sp>
    </p:spTree>
    <p:extLst>
      <p:ext uri="{BB962C8B-B14F-4D97-AF65-F5344CB8AC3E}">
        <p14:creationId xmlns:p14="http://schemas.microsoft.com/office/powerpoint/2010/main" xmlns="" val="17947850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99BD4-7F03-488B-996F-C74F9D0C7FBC}" type="slidenum">
              <a:rPr lang="en-US" smtClean="0"/>
              <a:pPr/>
              <a:t>28</a:t>
            </a:fld>
            <a:endParaRPr lang="en-US" dirty="0"/>
          </a:p>
        </p:txBody>
      </p:sp>
    </p:spTree>
    <p:extLst>
      <p:ext uri="{BB962C8B-B14F-4D97-AF65-F5344CB8AC3E}">
        <p14:creationId xmlns:p14="http://schemas.microsoft.com/office/powerpoint/2010/main" xmlns="" val="4169122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8591CAD-F0E7-4ED2-B2AA-7F4EE074BDCA}" type="datetimeFigureOut">
              <a:rPr lang="en-US" smtClean="0"/>
              <a:pPr/>
              <a:t>09-Sep-15</a:t>
            </a:fld>
            <a:endParaRPr lang="en-US" dirty="0"/>
          </a:p>
        </p:txBody>
      </p:sp>
      <p:sp>
        <p:nvSpPr>
          <p:cNvPr id="5" name="Footer Placeholder 4"/>
          <p:cNvSpPr>
            <a:spLocks noGrp="1"/>
          </p:cNvSpPr>
          <p:nvPr>
            <p:ph type="ftr" sz="quarter" idx="11"/>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591CAD-F0E7-4ED2-B2AA-7F4EE074BDCA}" type="datetimeFigureOut">
              <a:rPr lang="en-US" smtClean="0"/>
              <a:pPr/>
              <a:t>09-Sep-15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308304" y="5490657"/>
            <a:ext cx="548640" cy="396240"/>
          </a:xfrm>
          <a:prstGeom prst="bracketPair">
            <a:avLst>
              <a:gd name="adj" fmla="val 17949"/>
            </a:avLst>
          </a:prstGeom>
        </p:spPr>
        <p:txBody>
          <a:bodyPr/>
          <a:lstStyle/>
          <a:p>
            <a:fld id="{4E18715A-DE25-43E5-ACD3-E18B2CA2A13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591CAD-F0E7-4ED2-B2AA-7F4EE074BDCA}" type="datetimeFigureOut">
              <a:rPr lang="en-US" smtClean="0"/>
              <a:pPr/>
              <a:t>09-Sep-15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308304" y="5490657"/>
            <a:ext cx="548640" cy="396240"/>
          </a:xfrm>
          <a:prstGeom prst="bracketPair">
            <a:avLst>
              <a:gd name="adj" fmla="val 17949"/>
            </a:avLst>
          </a:prstGeom>
        </p:spPr>
        <p:txBody>
          <a:bodyPr/>
          <a:lstStyle/>
          <a:p>
            <a:fld id="{4E18715A-DE25-43E5-ACD3-E18B2CA2A13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591CAD-F0E7-4ED2-B2AA-7F4EE074BDCA}" type="datetimeFigureOut">
              <a:rPr lang="en-US" smtClean="0"/>
              <a:pPr/>
              <a:t>09-Sep-15</a:t>
            </a:fld>
            <a:endParaRPr lang="en-US" dirty="0"/>
          </a:p>
        </p:txBody>
      </p:sp>
      <p:sp>
        <p:nvSpPr>
          <p:cNvPr id="5" name="Footer Placeholder 4"/>
          <p:cNvSpPr>
            <a:spLocks noGrp="1"/>
          </p:cNvSpPr>
          <p:nvPr>
            <p:ph type="ftr" sz="quarter" idx="11"/>
          </p:nvPr>
        </p:nvSpPr>
        <p:spPr/>
        <p:txBody>
          <a:bodyPr/>
          <a:lstStyle/>
          <a:p>
            <a:endParaRPr lang="en-US" dirty="0"/>
          </a:p>
        </p:txBody>
      </p:sp>
      <p:pic>
        <p:nvPicPr>
          <p:cNvPr id="7" name="Picture 2" descr="D:\System\Desktop\Road safety\logo-ge.png"/>
          <p:cNvPicPr>
            <a:picLocks noChangeAspect="1" noChangeArrowheads="1"/>
          </p:cNvPicPr>
          <p:nvPr userDrawn="1"/>
        </p:nvPicPr>
        <p:blipFill rotWithShape="1">
          <a:blip r:embed="rId2">
            <a:extLst>
              <a:ext uri="{28A0092B-C50C-407E-A947-70E740481C1C}">
                <a14:useLocalDpi xmlns:a14="http://schemas.microsoft.com/office/drawing/2010/main" xmlns="" val="0"/>
              </a:ext>
            </a:extLst>
          </a:blip>
          <a:srcRect r="74696"/>
          <a:stretch/>
        </p:blipFill>
        <p:spPr bwMode="auto">
          <a:xfrm>
            <a:off x="8532440" y="5632220"/>
            <a:ext cx="506867" cy="403101"/>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591CAD-F0E7-4ED2-B2AA-7F4EE074BDCA}" type="datetimeFigureOut">
              <a:rPr lang="en-US" smtClean="0"/>
              <a:pPr/>
              <a:t>09-Sep-15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308304" y="5490657"/>
            <a:ext cx="548640" cy="396240"/>
          </a:xfrm>
          <a:prstGeom prst="bracketPair">
            <a:avLst>
              <a:gd name="adj" fmla="val 17949"/>
            </a:avLst>
          </a:prstGeom>
        </p:spPr>
        <p:txBody>
          <a:bodyPr/>
          <a:lstStyle/>
          <a:p>
            <a:fld id="{4E18715A-DE25-43E5-ACD3-E18B2CA2A13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8591CAD-F0E7-4ED2-B2AA-7F4EE074BDCA}" type="datetimeFigureOut">
              <a:rPr lang="en-US" smtClean="0"/>
              <a:pPr/>
              <a:t>09-Sep-15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308304" y="5490657"/>
            <a:ext cx="548640" cy="396240"/>
          </a:xfrm>
          <a:prstGeom prst="bracketPair">
            <a:avLst>
              <a:gd name="adj" fmla="val 17949"/>
            </a:avLst>
          </a:prstGeom>
        </p:spPr>
        <p:txBody>
          <a:bodyPr/>
          <a:lstStyle/>
          <a:p>
            <a:fld id="{4E18715A-DE25-43E5-ACD3-E18B2CA2A13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591CAD-F0E7-4ED2-B2AA-7F4EE074BDCA}" type="datetimeFigureOut">
              <a:rPr lang="en-US" smtClean="0"/>
              <a:pPr/>
              <a:t>09-Sep-15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a:xfrm>
            <a:off x="7308304" y="5490657"/>
            <a:ext cx="548640" cy="396240"/>
          </a:xfrm>
          <a:prstGeom prst="bracketPair">
            <a:avLst>
              <a:gd name="adj" fmla="val 17949"/>
            </a:avLst>
          </a:prstGeom>
        </p:spPr>
        <p:txBody>
          <a:bodyPr/>
          <a:lstStyle/>
          <a:p>
            <a:fld id="{4E18715A-DE25-43E5-ACD3-E18B2CA2A13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591CAD-F0E7-4ED2-B2AA-7F4EE074BDCA}" type="datetimeFigureOut">
              <a:rPr lang="en-US" smtClean="0"/>
              <a:pPr/>
              <a:t>09-Sep-15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7308304" y="5490657"/>
            <a:ext cx="548640" cy="396240"/>
          </a:xfrm>
          <a:prstGeom prst="bracketPair">
            <a:avLst>
              <a:gd name="adj" fmla="val 17949"/>
            </a:avLst>
          </a:prstGeom>
        </p:spPr>
        <p:txBody>
          <a:bodyPr/>
          <a:lstStyle/>
          <a:p>
            <a:fld id="{4E18715A-DE25-43E5-ACD3-E18B2CA2A13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591CAD-F0E7-4ED2-B2AA-7F4EE074BDCA}" type="datetimeFigureOut">
              <a:rPr lang="en-US" smtClean="0"/>
              <a:pPr/>
              <a:t>09-Sep-15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7308304" y="5490657"/>
            <a:ext cx="548640" cy="396240"/>
          </a:xfrm>
          <a:prstGeom prst="bracketPair">
            <a:avLst>
              <a:gd name="adj" fmla="val 17949"/>
            </a:avLst>
          </a:prstGeom>
        </p:spPr>
        <p:txBody>
          <a:bodyPr/>
          <a:lstStyle/>
          <a:p>
            <a:fld id="{4E18715A-DE25-43E5-ACD3-E18B2CA2A13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591CAD-F0E7-4ED2-B2AA-7F4EE074BDCA}" type="datetimeFigureOut">
              <a:rPr lang="en-US" smtClean="0"/>
              <a:pPr/>
              <a:t>09-Sep-15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308304" y="5490657"/>
            <a:ext cx="548640" cy="396240"/>
          </a:xfrm>
          <a:prstGeom prst="bracketPair">
            <a:avLst>
              <a:gd name="adj" fmla="val 17949"/>
            </a:avLst>
          </a:prstGeom>
        </p:spPr>
        <p:txBody>
          <a:bodyPr/>
          <a:lstStyle/>
          <a:p>
            <a:fld id="{4E18715A-DE25-43E5-ACD3-E18B2CA2A13E}" type="slidenum">
              <a:rPr lang="en-US" smtClean="0"/>
              <a:pPr/>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E8591CAD-F0E7-4ED2-B2AA-7F4EE074BDCA}" type="datetimeFigureOut">
              <a:rPr lang="en-US" smtClean="0"/>
              <a:pPr/>
              <a:t>09-Sep-15</a:t>
            </a:fld>
            <a:endParaRPr lang="en-US" dirty="0"/>
          </a:p>
        </p:txBody>
      </p:sp>
      <p:sp>
        <p:nvSpPr>
          <p:cNvPr id="9" name="Slide Number Placeholder 8"/>
          <p:cNvSpPr>
            <a:spLocks noGrp="1"/>
          </p:cNvSpPr>
          <p:nvPr>
            <p:ph type="sldNum" sz="quarter" idx="11"/>
          </p:nvPr>
        </p:nvSpPr>
        <p:spPr>
          <a:xfrm>
            <a:off x="7308304" y="5490657"/>
            <a:ext cx="548640" cy="396240"/>
          </a:xfrm>
          <a:prstGeom prst="bracketPair">
            <a:avLst>
              <a:gd name="adj" fmla="val 17949"/>
            </a:avLst>
          </a:prstGeom>
        </p:spPr>
        <p:txBody>
          <a:bodyPr/>
          <a:lstStyle/>
          <a:p>
            <a:fld id="{4E18715A-DE25-43E5-ACD3-E18B2CA2A13E}"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E8591CAD-F0E7-4ED2-B2AA-7F4EE074BDCA}" type="datetimeFigureOut">
              <a:rPr lang="en-US" smtClean="0"/>
              <a:pPr/>
              <a:t>09-Sep-15</a:t>
            </a:fld>
            <a:endParaRPr lang="en-US" dirty="0"/>
          </a:p>
        </p:txBody>
      </p:sp>
      <p:sp>
        <p:nvSpPr>
          <p:cNvPr id="9" name="Rectangle 4"/>
          <p:cNvSpPr>
            <a:spLocks noGrp="1" noChangeArrowheads="1"/>
          </p:cNvSpPr>
          <p:nvPr userDrawn="1"/>
        </p:nvSpPr>
        <p:spPr bwMode="auto">
          <a:xfrm>
            <a:off x="8529313" y="6211614"/>
            <a:ext cx="543574" cy="385738"/>
          </a:xfrm>
          <a:prstGeom prst="rect">
            <a:avLst/>
          </a:prstGeom>
          <a:noFill/>
          <a:ln w="9525">
            <a:noFill/>
            <a:miter lim="800000"/>
            <a:headEnd/>
            <a:tailEnd/>
          </a:ln>
          <a:effectLst/>
        </p:spPr>
        <p:txBody>
          <a:bodyPr anchor="ctr"/>
          <a:lstStyle/>
          <a:p>
            <a:pPr algn="r"/>
            <a:fld id="{FD0A4ABB-A3B6-48FE-AB51-636806569577}" type="slidenum">
              <a:rPr lang="en-US" sz="1000" b="0" smtClean="0">
                <a:solidFill>
                  <a:schemeClr val="bg1"/>
                </a:solidFill>
                <a:latin typeface="Sylfaen" pitchFamily="18" charset="0"/>
              </a:rPr>
              <a:pPr algn="r"/>
              <a:t>‹#›</a:t>
            </a:fld>
            <a:r>
              <a:rPr lang="ka-GE" sz="1000" b="0" dirty="0" smtClean="0">
                <a:solidFill>
                  <a:schemeClr val="bg1"/>
                </a:solidFill>
                <a:latin typeface="Sylfaen" pitchFamily="18" charset="0"/>
              </a:rPr>
              <a:t>/26</a:t>
            </a:r>
            <a:endParaRPr lang="en-US" sz="1000" b="0" dirty="0">
              <a:solidFill>
                <a:schemeClr val="bg1"/>
              </a:solidFill>
            </a:endParaRPr>
          </a:p>
        </p:txBody>
      </p:sp>
      <p:pic>
        <p:nvPicPr>
          <p:cNvPr id="10" name="Picture 2" descr="D:\System\Desktop\Road safety\logo-ge.png"/>
          <p:cNvPicPr>
            <a:picLocks noChangeAspect="1" noChangeArrowheads="1"/>
          </p:cNvPicPr>
          <p:nvPr userDrawn="1"/>
        </p:nvPicPr>
        <p:blipFill rotWithShape="1">
          <a:blip r:embed="rId13">
            <a:extLst>
              <a:ext uri="{28A0092B-C50C-407E-A947-70E740481C1C}">
                <a14:useLocalDpi xmlns:a14="http://schemas.microsoft.com/office/drawing/2010/main" xmlns="" val="0"/>
              </a:ext>
            </a:extLst>
          </a:blip>
          <a:srcRect r="74696"/>
          <a:stretch/>
        </p:blipFill>
        <p:spPr bwMode="auto">
          <a:xfrm>
            <a:off x="8532440" y="5632220"/>
            <a:ext cx="506867" cy="403101"/>
          </a:xfrm>
          <a:prstGeom prst="rect">
            <a:avLst/>
          </a:prstGeom>
          <a:noFill/>
          <a:extLst>
            <a:ext uri="{909E8E84-426E-40dd-AFC4-6F175D3DCCD1}">
              <a14:hiddenFill xmlns:a14="http://schemas.microsoft.com/office/drawing/2010/main" xmlns="">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chart" Target="../charts/chart3.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gi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2.xml"/><Relationship Id="rId4" Type="http://schemas.openxmlformats.org/officeDocument/2006/relationships/chart" Target="../charts/chart13.xml"/></Relationships>
</file>

<file path=ppt/slides/_rels/slide26.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18.xml"/></Relationships>
</file>

<file path=ppt/slides/_rels/slide29.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28800"/>
            <a:ext cx="7543800" cy="781943"/>
          </a:xfrm>
        </p:spPr>
        <p:txBody>
          <a:bodyPr/>
          <a:lstStyle/>
          <a:p>
            <a:r>
              <a:rPr lang="en-US" sz="3600" b="1" dirty="0" smtClean="0"/>
              <a:t>Research on drivers</a:t>
            </a:r>
            <a:r>
              <a:rPr lang="en-US" sz="3600" b="1" smtClean="0"/>
              <a:t>’ </a:t>
            </a:r>
            <a:r>
              <a:rPr lang="en-US" sz="3600" b="1" smtClean="0"/>
              <a:t>behavior </a:t>
            </a:r>
            <a:r>
              <a:rPr lang="en-US" sz="3600" b="1" dirty="0" smtClean="0"/>
              <a:t>in Georgia</a:t>
            </a:r>
            <a:endParaRPr lang="en-US" sz="3600" b="1" dirty="0"/>
          </a:p>
        </p:txBody>
      </p:sp>
      <p:sp>
        <p:nvSpPr>
          <p:cNvPr id="3" name="Subtitle 2"/>
          <p:cNvSpPr>
            <a:spLocks noGrp="1"/>
          </p:cNvSpPr>
          <p:nvPr>
            <p:ph type="subTitle" idx="1"/>
          </p:nvPr>
        </p:nvSpPr>
        <p:spPr>
          <a:xfrm>
            <a:off x="683568" y="2708920"/>
            <a:ext cx="4968552" cy="1066800"/>
          </a:xfrm>
        </p:spPr>
        <p:txBody>
          <a:bodyPr>
            <a:normAutofit fontScale="85000" lnSpcReduction="20000"/>
          </a:bodyPr>
          <a:lstStyle/>
          <a:p>
            <a:r>
              <a:rPr lang="en-US" dirty="0">
                <a:latin typeface="Sylfaen" pitchFamily="18" charset="0"/>
              </a:rPr>
              <a:t>Prepared for an organization </a:t>
            </a:r>
            <a:r>
              <a:rPr lang="ka-GE" dirty="0">
                <a:latin typeface="Sylfaen" pitchFamily="18" charset="0"/>
              </a:rPr>
              <a:t>„</a:t>
            </a:r>
            <a:r>
              <a:rPr lang="en-US" dirty="0">
                <a:latin typeface="Sylfaen" pitchFamily="18" charset="0"/>
              </a:rPr>
              <a:t>Georgian Alliance for safe roads</a:t>
            </a:r>
            <a:r>
              <a:rPr lang="ka-GE" dirty="0">
                <a:latin typeface="Sylfaen" pitchFamily="18" charset="0"/>
              </a:rPr>
              <a:t>“</a:t>
            </a:r>
          </a:p>
          <a:p>
            <a:endParaRPr lang="ka-GE" dirty="0">
              <a:latin typeface="Sylfaen" pitchFamily="18" charset="0"/>
            </a:endParaRPr>
          </a:p>
          <a:p>
            <a:r>
              <a:rPr lang="en-US" dirty="0" smtClean="0">
                <a:latin typeface="Sylfaen" pitchFamily="18" charset="0"/>
              </a:rPr>
              <a:t>July</a:t>
            </a:r>
            <a:r>
              <a:rPr lang="en-US" dirty="0">
                <a:latin typeface="Sylfaen" pitchFamily="18" charset="0"/>
              </a:rPr>
              <a:t>/</a:t>
            </a:r>
            <a:r>
              <a:rPr lang="en-US" dirty="0" smtClean="0">
                <a:latin typeface="Sylfaen" pitchFamily="18" charset="0"/>
              </a:rPr>
              <a:t>August</a:t>
            </a:r>
            <a:r>
              <a:rPr lang="en-US" dirty="0">
                <a:latin typeface="Sylfaen" pitchFamily="18" charset="0"/>
              </a:rPr>
              <a:t>,</a:t>
            </a:r>
            <a:r>
              <a:rPr lang="ka-GE" dirty="0">
                <a:latin typeface="Sylfaen" pitchFamily="18" charset="0"/>
              </a:rPr>
              <a:t> 2015</a:t>
            </a:r>
            <a:endParaRPr lang="en-US" dirty="0">
              <a:latin typeface="Sylfae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338877" y="116632"/>
            <a:ext cx="2905531" cy="666843"/>
          </a:xfrm>
          <a:prstGeom prst="rect">
            <a:avLst/>
          </a:prstGeom>
        </p:spPr>
      </p:pic>
      <p:sp>
        <p:nvSpPr>
          <p:cNvPr id="5" name="TextBox 4"/>
          <p:cNvSpPr txBox="1"/>
          <p:nvPr/>
        </p:nvSpPr>
        <p:spPr>
          <a:xfrm>
            <a:off x="539552" y="571500"/>
            <a:ext cx="4280614" cy="369332"/>
          </a:xfrm>
          <a:prstGeom prst="rect">
            <a:avLst/>
          </a:prstGeom>
          <a:noFill/>
        </p:spPr>
        <p:txBody>
          <a:bodyPr wrap="square" rtlCol="0">
            <a:spAutoFit/>
          </a:bodyPr>
          <a:lstStyle/>
          <a:p>
            <a:endParaRPr lang="en-US" dirty="0"/>
          </a:p>
        </p:txBody>
      </p:sp>
      <p:pic>
        <p:nvPicPr>
          <p:cNvPr id="6" name="Picture 5"/>
          <p:cNvPicPr>
            <a:picLocks noChangeAspect="1"/>
          </p:cNvPicPr>
          <p:nvPr/>
        </p:nvPicPr>
        <p:blipFill>
          <a:blip r:embed="rId3"/>
          <a:stretch>
            <a:fillRect/>
          </a:stretch>
        </p:blipFill>
        <p:spPr>
          <a:xfrm>
            <a:off x="323528" y="5445224"/>
            <a:ext cx="3384376" cy="1088424"/>
          </a:xfrm>
          <a:prstGeom prst="rect">
            <a:avLst/>
          </a:prstGeom>
        </p:spPr>
      </p:pic>
      <p:pic>
        <p:nvPicPr>
          <p:cNvPr id="7" name="Picture 6"/>
          <p:cNvPicPr>
            <a:picLocks noChangeAspect="1"/>
          </p:cNvPicPr>
          <p:nvPr/>
        </p:nvPicPr>
        <p:blipFill>
          <a:blip r:embed="rId4"/>
          <a:stretch>
            <a:fillRect/>
          </a:stretch>
        </p:blipFill>
        <p:spPr>
          <a:xfrm>
            <a:off x="611560" y="260648"/>
            <a:ext cx="3835400" cy="457200"/>
          </a:xfrm>
          <a:prstGeom prst="rect">
            <a:avLst/>
          </a:prstGeom>
        </p:spPr>
      </p:pic>
      <p:sp>
        <p:nvSpPr>
          <p:cNvPr id="8" name="TextBox 7"/>
          <p:cNvSpPr txBox="1"/>
          <p:nvPr/>
        </p:nvSpPr>
        <p:spPr>
          <a:xfrm>
            <a:off x="6845300" y="5918200"/>
            <a:ext cx="184666" cy="369332"/>
          </a:xfrm>
          <a:prstGeom prst="rect">
            <a:avLst/>
          </a:prstGeom>
          <a:noFill/>
        </p:spPr>
        <p:txBody>
          <a:bodyPr wrap="none" rtlCol="0">
            <a:spAutoFit/>
          </a:bodyPr>
          <a:lstStyle/>
          <a:p>
            <a:endParaRPr lang="en-US" dirty="0"/>
          </a:p>
        </p:txBody>
      </p:sp>
      <p:sp>
        <p:nvSpPr>
          <p:cNvPr id="9" name="TextBox 8"/>
          <p:cNvSpPr txBox="1"/>
          <p:nvPr/>
        </p:nvSpPr>
        <p:spPr>
          <a:xfrm rot="10800000" flipV="1">
            <a:off x="4716016" y="5331405"/>
            <a:ext cx="3456385" cy="984885"/>
          </a:xfrm>
          <a:prstGeom prst="rect">
            <a:avLst/>
          </a:prstGeom>
          <a:noFill/>
        </p:spPr>
        <p:txBody>
          <a:bodyPr wrap="square" rtlCol="0">
            <a:spAutoFit/>
          </a:bodyPr>
          <a:lstStyle/>
          <a:p>
            <a:r>
              <a:rPr lang="en-US" sz="1400" dirty="0"/>
              <a:t>This publication does not represent the official view of the EC or the EU Institutions. The EC accepts no responsibility or liability with regards to its contents</a:t>
            </a:r>
            <a:r>
              <a:rPr lang="en-US" sz="1600" dirty="0"/>
              <a:t>.</a:t>
            </a:r>
          </a:p>
        </p:txBody>
      </p:sp>
    </p:spTree>
    <p:extLst>
      <p:ext uri="{BB962C8B-B14F-4D97-AF65-F5344CB8AC3E}">
        <p14:creationId xmlns:p14="http://schemas.microsoft.com/office/powerpoint/2010/main" xmlns="" val="19728455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p:cNvSpPr txBox="1">
            <a:spLocks/>
          </p:cNvSpPr>
          <p:nvPr/>
        </p:nvSpPr>
        <p:spPr>
          <a:xfrm>
            <a:off x="685800" y="1628800"/>
            <a:ext cx="7543800" cy="781943"/>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r"/>
            <a:r>
              <a:rPr lang="ka-GE" sz="3200" b="1" dirty="0" smtClean="0">
                <a:latin typeface="Sylfaen" pitchFamily="18" charset="0"/>
              </a:rPr>
              <a:t>3. </a:t>
            </a:r>
            <a:r>
              <a:rPr lang="en-US" sz="3200" b="1" dirty="0" smtClean="0">
                <a:latin typeface="Sylfaen" pitchFamily="18" charset="0"/>
              </a:rPr>
              <a:t>Conclusions and Recommendations</a:t>
            </a:r>
            <a:endParaRPr lang="en-US" sz="3200" b="1" dirty="0">
              <a:latin typeface="Sylfaen" pitchFamily="18" charset="0"/>
            </a:endParaRPr>
          </a:p>
        </p:txBody>
      </p:sp>
    </p:spTree>
    <p:extLst>
      <p:ext uri="{BB962C8B-B14F-4D97-AF65-F5344CB8AC3E}">
        <p14:creationId xmlns:p14="http://schemas.microsoft.com/office/powerpoint/2010/main" xmlns="" val="37265021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965621"/>
            <a:ext cx="7992888" cy="4662815"/>
          </a:xfrm>
          <a:prstGeom prst="rect">
            <a:avLst/>
          </a:prstGeom>
          <a:noFill/>
        </p:spPr>
        <p:txBody>
          <a:bodyPr wrap="square" rtlCol="0">
            <a:spAutoFit/>
          </a:bodyPr>
          <a:lstStyle/>
          <a:p>
            <a:pPr algn="just"/>
            <a:r>
              <a:rPr lang="en-US" sz="1100" dirty="0" smtClean="0">
                <a:latin typeface="Sylfaen" pitchFamily="18" charset="0"/>
              </a:rPr>
              <a:t>According to the research, the big majority of the drivers </a:t>
            </a:r>
            <a:r>
              <a:rPr lang="ka-GE" sz="1100" dirty="0" smtClean="0">
                <a:latin typeface="Sylfaen" pitchFamily="18" charset="0"/>
              </a:rPr>
              <a:t>(</a:t>
            </a:r>
            <a:r>
              <a:rPr lang="ka-GE" sz="1100" dirty="0">
                <a:latin typeface="Sylfaen" pitchFamily="18" charset="0"/>
              </a:rPr>
              <a:t>76%) </a:t>
            </a:r>
            <a:r>
              <a:rPr lang="en-US" sz="1100" dirty="0" smtClean="0">
                <a:latin typeface="Sylfaen" pitchFamily="18" charset="0"/>
              </a:rPr>
              <a:t>do not let the way to pedestrians at the Zebra crossing without a traffic light. Though, the drivers do not want to admit, that they behave so. This is confirmed by the fact that the results of the observations on the drivers’ behavior and the results of their opinion study  dramatically differ from each other. Drivers definitely say that they always / in most cases </a:t>
            </a:r>
            <a:r>
              <a:rPr lang="en-US" sz="1100" dirty="0">
                <a:latin typeface="Sylfaen" pitchFamily="18" charset="0"/>
              </a:rPr>
              <a:t>let the </a:t>
            </a:r>
            <a:r>
              <a:rPr lang="en-US" sz="1100" dirty="0" smtClean="0">
                <a:latin typeface="Sylfaen" pitchFamily="18" charset="0"/>
              </a:rPr>
              <a:t>way to pedestrians</a:t>
            </a:r>
            <a:r>
              <a:rPr lang="ka-GE" sz="1100" dirty="0" smtClean="0">
                <a:latin typeface="Sylfaen" pitchFamily="18" charset="0"/>
              </a:rPr>
              <a:t>,</a:t>
            </a:r>
            <a:r>
              <a:rPr lang="en-US" sz="1100" dirty="0" smtClean="0">
                <a:latin typeface="Sylfaen" pitchFamily="18" charset="0"/>
              </a:rPr>
              <a:t> although their behavior displays the</a:t>
            </a:r>
            <a:r>
              <a:rPr lang="ka-GE" sz="1100" dirty="0" smtClean="0">
                <a:latin typeface="Sylfaen" pitchFamily="18" charset="0"/>
              </a:rPr>
              <a:t> </a:t>
            </a:r>
            <a:r>
              <a:rPr lang="en-US" sz="1100" dirty="0" smtClean="0">
                <a:latin typeface="Sylfaen" pitchFamily="18" charset="0"/>
              </a:rPr>
              <a:t>opposite. </a:t>
            </a:r>
          </a:p>
          <a:p>
            <a:pPr algn="just"/>
            <a:endParaRPr lang="en-US" sz="1100" dirty="0">
              <a:latin typeface="Sylfaen" pitchFamily="18" charset="0"/>
            </a:endParaRPr>
          </a:p>
          <a:p>
            <a:pPr algn="just"/>
            <a:r>
              <a:rPr lang="en-US" sz="1100" dirty="0" smtClean="0">
                <a:latin typeface="Sylfaen" pitchFamily="18" charset="0"/>
              </a:rPr>
              <a:t>NOT making a way for pedestrians at Zebra crossing without traffic lights is mainly related to </a:t>
            </a:r>
            <a:r>
              <a:rPr lang="ka-GE" sz="1100" dirty="0" smtClean="0">
                <a:latin typeface="Sylfaen" pitchFamily="18" charset="0"/>
              </a:rPr>
              <a:t>1</a:t>
            </a:r>
            <a:r>
              <a:rPr lang="ka-GE" sz="1100" dirty="0">
                <a:latin typeface="Sylfaen" pitchFamily="18" charset="0"/>
              </a:rPr>
              <a:t>. </a:t>
            </a:r>
            <a:r>
              <a:rPr lang="en-US" sz="1100" dirty="0" smtClean="0">
                <a:latin typeface="Sylfaen" pitchFamily="18" charset="0"/>
              </a:rPr>
              <a:t>liberal law </a:t>
            </a:r>
            <a:r>
              <a:rPr lang="ka-GE" sz="1100" dirty="0" smtClean="0">
                <a:latin typeface="Sylfaen" pitchFamily="18" charset="0"/>
              </a:rPr>
              <a:t> </a:t>
            </a:r>
            <a:r>
              <a:rPr lang="en-US" sz="1100" dirty="0" smtClean="0">
                <a:latin typeface="Sylfaen" pitchFamily="18" charset="0"/>
              </a:rPr>
              <a:t>and  </a:t>
            </a:r>
            <a:r>
              <a:rPr lang="ka-GE" sz="1100" dirty="0" smtClean="0">
                <a:latin typeface="Sylfaen" pitchFamily="18" charset="0"/>
              </a:rPr>
              <a:t>2</a:t>
            </a:r>
            <a:r>
              <a:rPr lang="ka-GE" sz="1100" dirty="0">
                <a:latin typeface="Sylfaen" pitchFamily="18" charset="0"/>
              </a:rPr>
              <a:t>. </a:t>
            </a:r>
            <a:r>
              <a:rPr lang="en-US" sz="1100" dirty="0" smtClean="0">
                <a:latin typeface="Sylfaen" pitchFamily="18" charset="0"/>
              </a:rPr>
              <a:t>low level of the awareness</a:t>
            </a:r>
            <a:r>
              <a:rPr lang="ka-GE" sz="1100" dirty="0" smtClean="0">
                <a:latin typeface="Sylfaen" pitchFamily="18" charset="0"/>
              </a:rPr>
              <a:t>: </a:t>
            </a:r>
          </a:p>
          <a:p>
            <a:pPr algn="just"/>
            <a:endParaRPr lang="en-US" sz="1100" dirty="0">
              <a:latin typeface="Sylfaen" pitchFamily="18" charset="0"/>
            </a:endParaRPr>
          </a:p>
          <a:p>
            <a:pPr marL="228600" lvl="0" indent="-228600" algn="just">
              <a:buAutoNum type="arabicPeriod"/>
            </a:pPr>
            <a:r>
              <a:rPr lang="en-US" sz="1100" b="1" dirty="0" smtClean="0">
                <a:latin typeface="Sylfaen" pitchFamily="18" charset="0"/>
              </a:rPr>
              <a:t>Awareness level</a:t>
            </a:r>
            <a:endParaRPr lang="ka-GE" sz="1100" b="1" dirty="0" smtClean="0">
              <a:latin typeface="Sylfaen" pitchFamily="18" charset="0"/>
            </a:endParaRPr>
          </a:p>
          <a:p>
            <a:pPr marL="228600" lvl="0" indent="-228600" algn="just">
              <a:buAutoNum type="arabicPeriod"/>
            </a:pPr>
            <a:endParaRPr lang="en-US" sz="1100" dirty="0">
              <a:latin typeface="Sylfaen" pitchFamily="18" charset="0"/>
            </a:endParaRPr>
          </a:p>
          <a:p>
            <a:pPr algn="just"/>
            <a:r>
              <a:rPr lang="en-US" sz="1100" dirty="0" smtClean="0">
                <a:latin typeface="Sylfaen" pitchFamily="18" charset="0"/>
              </a:rPr>
              <a:t>Drivers say that there is a possibility of crashing the behind driving car in case of making a way for pedestrians</a:t>
            </a:r>
            <a:r>
              <a:rPr lang="ka-GE" sz="1100" dirty="0" smtClean="0">
                <a:latin typeface="Sylfaen" pitchFamily="18" charset="0"/>
              </a:rPr>
              <a:t>, </a:t>
            </a:r>
            <a:r>
              <a:rPr lang="en-US" sz="1100" dirty="0" smtClean="0">
                <a:latin typeface="Sylfaen" pitchFamily="18" charset="0"/>
              </a:rPr>
              <a:t>or just cause other drivers’ anger.</a:t>
            </a:r>
            <a:r>
              <a:rPr lang="ka-GE" sz="1100" dirty="0" smtClean="0">
                <a:latin typeface="Sylfaen" pitchFamily="18" charset="0"/>
              </a:rPr>
              <a:t> </a:t>
            </a:r>
            <a:r>
              <a:rPr lang="en-US" sz="1100" dirty="0" smtClean="0">
                <a:latin typeface="Sylfaen" pitchFamily="18" charset="0"/>
              </a:rPr>
              <a:t>Herewith, by some drivers claim, giving a way for crossing is unusual even for pedestrians. Drivers also confirm the readiness for making a way in the following cases: other members of society behave so </a:t>
            </a:r>
            <a:r>
              <a:rPr lang="ka-GE" sz="1100" dirty="0" smtClean="0">
                <a:latin typeface="Sylfaen" pitchFamily="18" charset="0"/>
              </a:rPr>
              <a:t>(</a:t>
            </a:r>
            <a:r>
              <a:rPr lang="en-US" sz="1100" dirty="0" smtClean="0">
                <a:latin typeface="Sylfaen" pitchFamily="18" charset="0"/>
              </a:rPr>
              <a:t>average score </a:t>
            </a:r>
            <a:r>
              <a:rPr lang="ka-GE" sz="1100" dirty="0" smtClean="0">
                <a:latin typeface="Sylfaen" pitchFamily="18" charset="0"/>
              </a:rPr>
              <a:t>8,03</a:t>
            </a:r>
            <a:r>
              <a:rPr lang="en-US" sz="1100" dirty="0" smtClean="0">
                <a:latin typeface="Sylfaen" pitchFamily="18" charset="0"/>
              </a:rPr>
              <a:t> at</a:t>
            </a:r>
            <a:r>
              <a:rPr lang="ka-GE" sz="1100" dirty="0" smtClean="0">
                <a:latin typeface="Sylfaen" pitchFamily="18" charset="0"/>
              </a:rPr>
              <a:t> 10</a:t>
            </a:r>
            <a:r>
              <a:rPr lang="en-US" sz="1100" dirty="0" smtClean="0">
                <a:latin typeface="Sylfaen" pitchFamily="18" charset="0"/>
              </a:rPr>
              <a:t>-point scale</a:t>
            </a:r>
            <a:r>
              <a:rPr lang="ka-GE" sz="1100" dirty="0" smtClean="0">
                <a:latin typeface="Sylfaen" pitchFamily="18" charset="0"/>
              </a:rPr>
              <a:t>), </a:t>
            </a:r>
            <a:r>
              <a:rPr lang="en-US" sz="1100" dirty="0" smtClean="0">
                <a:latin typeface="Sylfaen" pitchFamily="18" charset="0"/>
              </a:rPr>
              <a:t>and drivers do not irritate for giving a way to a pedestrian </a:t>
            </a:r>
            <a:r>
              <a:rPr lang="ka-GE" sz="1100" dirty="0" smtClean="0">
                <a:latin typeface="Sylfaen" pitchFamily="18" charset="0"/>
              </a:rPr>
              <a:t>(</a:t>
            </a:r>
            <a:r>
              <a:rPr lang="ka-GE" sz="1100" dirty="0">
                <a:latin typeface="Sylfaen" pitchFamily="18" charset="0"/>
              </a:rPr>
              <a:t>8,0). </a:t>
            </a:r>
            <a:endParaRPr lang="en-US" sz="1100" dirty="0">
              <a:latin typeface="Sylfaen" pitchFamily="18" charset="0"/>
            </a:endParaRPr>
          </a:p>
          <a:p>
            <a:pPr lvl="2" algn="just"/>
            <a:r>
              <a:rPr lang="en-US" sz="1100" dirty="0" smtClean="0">
                <a:latin typeface="Sylfaen" pitchFamily="18" charset="0"/>
              </a:rPr>
              <a:t>Consequently, planning the active communication campaign is recommended, which aims to raise the level of awareness in the society. Also</a:t>
            </a:r>
            <a:r>
              <a:rPr lang="en-US" sz="1100" dirty="0">
                <a:latin typeface="Sylfaen" pitchFamily="18" charset="0"/>
              </a:rPr>
              <a:t>, there must be carried out neutralizing </a:t>
            </a:r>
            <a:r>
              <a:rPr lang="en-US" sz="1100" dirty="0" smtClean="0">
                <a:latin typeface="Sylfaen" pitchFamily="18" charset="0"/>
              </a:rPr>
              <a:t>the negative attitudes towards the giving the way for pedestrians in drivers and forming the positive image of them</a:t>
            </a:r>
            <a:r>
              <a:rPr lang="ka-GE" sz="1100" dirty="0" smtClean="0">
                <a:latin typeface="Sylfaen" pitchFamily="18" charset="0"/>
              </a:rPr>
              <a:t>,</a:t>
            </a:r>
            <a:r>
              <a:rPr lang="en-US" sz="1100" dirty="0" smtClean="0">
                <a:latin typeface="Sylfaen" pitchFamily="18" charset="0"/>
              </a:rPr>
              <a:t> who protects the rules.</a:t>
            </a:r>
            <a:r>
              <a:rPr lang="ka-GE" sz="1100" dirty="0" smtClean="0">
                <a:latin typeface="Sylfaen" pitchFamily="18" charset="0"/>
              </a:rPr>
              <a:t> </a:t>
            </a:r>
            <a:endParaRPr lang="en-US" sz="1100" dirty="0" smtClean="0">
              <a:latin typeface="Sylfaen" pitchFamily="18" charset="0"/>
            </a:endParaRPr>
          </a:p>
          <a:p>
            <a:pPr lvl="2" algn="just"/>
            <a:endParaRPr lang="ka-GE" sz="1100" b="1" dirty="0" smtClean="0">
              <a:latin typeface="Sylfaen" pitchFamily="18" charset="0"/>
            </a:endParaRPr>
          </a:p>
          <a:p>
            <a:pPr lvl="0" algn="just"/>
            <a:r>
              <a:rPr lang="ka-GE" sz="1100" b="1" dirty="0" smtClean="0">
                <a:latin typeface="Sylfaen" pitchFamily="18" charset="0"/>
              </a:rPr>
              <a:t>2. </a:t>
            </a:r>
            <a:r>
              <a:rPr lang="en-US" sz="1100" b="1" dirty="0" smtClean="0">
                <a:latin typeface="Sylfaen" pitchFamily="18" charset="0"/>
              </a:rPr>
              <a:t>Liberal law</a:t>
            </a:r>
            <a:endParaRPr lang="ka-GE" sz="1100" b="1" dirty="0" smtClean="0">
              <a:latin typeface="Sylfaen" pitchFamily="18" charset="0"/>
            </a:endParaRPr>
          </a:p>
          <a:p>
            <a:pPr lvl="0" algn="just"/>
            <a:endParaRPr lang="en-US" sz="1100" dirty="0">
              <a:latin typeface="Sylfaen" pitchFamily="18" charset="0"/>
            </a:endParaRPr>
          </a:p>
          <a:p>
            <a:pPr algn="just"/>
            <a:r>
              <a:rPr lang="en-US" sz="1100" dirty="0" smtClean="0">
                <a:latin typeface="Sylfaen" pitchFamily="18" charset="0"/>
              </a:rPr>
              <a:t>It is supposed that drivers do not make a way for pedestrians because of the liberal law and its low </a:t>
            </a:r>
            <a:r>
              <a:rPr lang="en-US" sz="1100" dirty="0">
                <a:latin typeface="Sylfaen" pitchFamily="18" charset="0"/>
              </a:rPr>
              <a:t>execution level besides </a:t>
            </a:r>
            <a:r>
              <a:rPr lang="en-US" sz="1100" dirty="0" smtClean="0">
                <a:latin typeface="Sylfaen" pitchFamily="18" charset="0"/>
              </a:rPr>
              <a:t>awareness. </a:t>
            </a:r>
            <a:r>
              <a:rPr lang="ka-GE" sz="1100" dirty="0" smtClean="0">
                <a:latin typeface="Sylfaen" pitchFamily="18" charset="0"/>
              </a:rPr>
              <a:t> </a:t>
            </a:r>
            <a:r>
              <a:rPr lang="en-US" sz="1100" dirty="0" smtClean="0">
                <a:latin typeface="Sylfaen" pitchFamily="18" charset="0"/>
              </a:rPr>
              <a:t>Making such kind of conclusion is allowed due to the fact that drivers estimate the probability of making a way for pedestrians at the Zebra </a:t>
            </a:r>
            <a:r>
              <a:rPr lang="en-US" sz="1100" dirty="0">
                <a:latin typeface="Sylfaen" pitchFamily="18" charset="0"/>
              </a:rPr>
              <a:t>crossing </a:t>
            </a:r>
            <a:r>
              <a:rPr lang="en-US" sz="1100" dirty="0" smtClean="0">
                <a:latin typeface="Sylfaen" pitchFamily="18" charset="0"/>
              </a:rPr>
              <a:t>with high scores in the case if the police always fine the drivers, who break the road motion rules </a:t>
            </a:r>
            <a:r>
              <a:rPr lang="ka-GE" sz="1100" dirty="0" smtClean="0">
                <a:latin typeface="Sylfaen" pitchFamily="18" charset="0"/>
              </a:rPr>
              <a:t>(</a:t>
            </a:r>
            <a:r>
              <a:rPr lang="ka-GE" sz="1100" dirty="0">
                <a:latin typeface="Sylfaen" pitchFamily="18" charset="0"/>
              </a:rPr>
              <a:t>8,68</a:t>
            </a:r>
            <a:r>
              <a:rPr lang="ka-GE" sz="1100" dirty="0" smtClean="0">
                <a:latin typeface="Sylfaen" pitchFamily="18" charset="0"/>
              </a:rPr>
              <a:t>)</a:t>
            </a:r>
            <a:r>
              <a:rPr lang="en-US" sz="1100" dirty="0" smtClean="0">
                <a:latin typeface="Sylfaen" pitchFamily="18" charset="0"/>
              </a:rPr>
              <a:t> and if there is established high fee for breaking the rules </a:t>
            </a:r>
            <a:r>
              <a:rPr lang="ka-GE" sz="1100" dirty="0" smtClean="0">
                <a:latin typeface="Sylfaen" pitchFamily="18" charset="0"/>
              </a:rPr>
              <a:t>(</a:t>
            </a:r>
            <a:r>
              <a:rPr lang="ka-GE" sz="1100" dirty="0">
                <a:latin typeface="Sylfaen" pitchFamily="18" charset="0"/>
              </a:rPr>
              <a:t>8.64</a:t>
            </a:r>
            <a:r>
              <a:rPr lang="ka-GE" sz="1100" dirty="0" smtClean="0">
                <a:latin typeface="Sylfaen" pitchFamily="18" charset="0"/>
              </a:rPr>
              <a:t>).</a:t>
            </a:r>
          </a:p>
          <a:p>
            <a:pPr algn="just"/>
            <a:endParaRPr lang="en-US" sz="1100" dirty="0">
              <a:latin typeface="Sylfaen" pitchFamily="18" charset="0"/>
            </a:endParaRPr>
          </a:p>
          <a:p>
            <a:pPr lvl="1" algn="just"/>
            <a:r>
              <a:rPr lang="en-US" sz="1100" dirty="0" smtClean="0">
                <a:latin typeface="Sylfaen" pitchFamily="18" charset="0"/>
              </a:rPr>
              <a:t>Accordingly,</a:t>
            </a:r>
            <a:r>
              <a:rPr lang="ka-GE" sz="1100" dirty="0" smtClean="0">
                <a:latin typeface="Sylfaen" pitchFamily="18" charset="0"/>
              </a:rPr>
              <a:t> </a:t>
            </a:r>
            <a:r>
              <a:rPr lang="en-US" sz="1100" dirty="0" smtClean="0">
                <a:latin typeface="Sylfaen" pitchFamily="18" charset="0"/>
              </a:rPr>
              <a:t>discussing about the issue of tightening the rule and its intensive execution is recommended.</a:t>
            </a:r>
            <a:endParaRPr lang="ka-GE" sz="1100" dirty="0">
              <a:latin typeface="Sylfaen" pitchFamily="18" charset="0"/>
            </a:endParaRPr>
          </a:p>
          <a:p>
            <a:pPr lvl="1" algn="just"/>
            <a:endParaRPr lang="en-US" sz="1100" dirty="0">
              <a:latin typeface="Sylfaen" pitchFamily="18" charset="0"/>
            </a:endParaRPr>
          </a:p>
        </p:txBody>
      </p:sp>
      <p:sp>
        <p:nvSpPr>
          <p:cNvPr id="4" name="Title 1"/>
          <p:cNvSpPr>
            <a:spLocks noGrp="1"/>
          </p:cNvSpPr>
          <p:nvPr>
            <p:ph type="title"/>
          </p:nvPr>
        </p:nvSpPr>
        <p:spPr>
          <a:xfrm>
            <a:off x="552400" y="260648"/>
            <a:ext cx="7620000" cy="562074"/>
          </a:xfrm>
          <a:noFill/>
        </p:spPr>
        <p:txBody>
          <a:bodyPr/>
          <a:lstStyle/>
          <a:p>
            <a:r>
              <a:rPr lang="en-US" sz="1800" b="1" dirty="0" smtClean="0">
                <a:latin typeface="Sylfaen" pitchFamily="18" charset="0"/>
              </a:rPr>
              <a:t>Conclusions and recommendations </a:t>
            </a:r>
            <a:r>
              <a:rPr lang="ka-GE" sz="1800" b="1" dirty="0" smtClean="0">
                <a:latin typeface="Sylfaen" pitchFamily="18" charset="0"/>
              </a:rPr>
              <a:t>| </a:t>
            </a:r>
            <a:r>
              <a:rPr lang="ka-GE" sz="1800" b="1" dirty="0">
                <a:latin typeface="Sylfaen" pitchFamily="18" charset="0"/>
              </a:rPr>
              <a:t>1</a:t>
            </a:r>
            <a:endParaRPr lang="en-US" sz="1800" b="1" dirty="0">
              <a:latin typeface="Sylfaen" pitchFamily="18" charset="0"/>
            </a:endParaRPr>
          </a:p>
        </p:txBody>
      </p:sp>
    </p:spTree>
    <p:extLst>
      <p:ext uri="{BB962C8B-B14F-4D97-AF65-F5344CB8AC3E}">
        <p14:creationId xmlns:p14="http://schemas.microsoft.com/office/powerpoint/2010/main" xmlns="" val="24418114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920041"/>
            <a:ext cx="7992888" cy="2970044"/>
          </a:xfrm>
          <a:prstGeom prst="rect">
            <a:avLst/>
          </a:prstGeom>
          <a:noFill/>
        </p:spPr>
        <p:txBody>
          <a:bodyPr wrap="square" rtlCol="0">
            <a:spAutoFit/>
          </a:bodyPr>
          <a:lstStyle/>
          <a:p>
            <a:pPr algn="just"/>
            <a:r>
              <a:rPr lang="en-US" sz="1100" dirty="0">
                <a:latin typeface="Sylfaen" pitchFamily="18" charset="0"/>
              </a:rPr>
              <a:t>As </a:t>
            </a:r>
            <a:r>
              <a:rPr lang="en-US" sz="1100" dirty="0" smtClean="0">
                <a:latin typeface="Sylfaen" pitchFamily="18" charset="0"/>
              </a:rPr>
              <a:t>above was </a:t>
            </a:r>
            <a:r>
              <a:rPr lang="en-US" sz="1100" dirty="0">
                <a:latin typeface="Sylfaen" pitchFamily="18" charset="0"/>
              </a:rPr>
              <a:t>already mentioned</a:t>
            </a:r>
            <a:r>
              <a:rPr lang="en-US" sz="1100" dirty="0" smtClean="0">
                <a:latin typeface="Sylfaen" pitchFamily="18" charset="0"/>
              </a:rPr>
              <a:t>, the level of making a way for pedestrians at the Zebra crossing is very low and reaches only </a:t>
            </a:r>
            <a:r>
              <a:rPr lang="ka-GE" sz="1100" dirty="0" smtClean="0">
                <a:latin typeface="Sylfaen" pitchFamily="18" charset="0"/>
              </a:rPr>
              <a:t>24%. </a:t>
            </a:r>
            <a:r>
              <a:rPr lang="en-US" sz="1100" dirty="0" smtClean="0">
                <a:latin typeface="Sylfaen" pitchFamily="18" charset="0"/>
              </a:rPr>
              <a:t>This behavior is especially low  in the drivers of heavy cars </a:t>
            </a:r>
            <a:r>
              <a:rPr lang="ka-GE" sz="1100" dirty="0" smtClean="0">
                <a:latin typeface="Sylfaen" pitchFamily="18" charset="0"/>
              </a:rPr>
              <a:t>(</a:t>
            </a:r>
            <a:r>
              <a:rPr lang="en-US" sz="1100" dirty="0" smtClean="0">
                <a:latin typeface="Sylfaen" pitchFamily="18" charset="0"/>
              </a:rPr>
              <a:t>minibuses, buses</a:t>
            </a:r>
            <a:r>
              <a:rPr lang="ka-GE" sz="1100" dirty="0" smtClean="0">
                <a:latin typeface="Sylfaen" pitchFamily="18" charset="0"/>
              </a:rPr>
              <a:t>, </a:t>
            </a:r>
            <a:r>
              <a:rPr lang="en-US" sz="1100" dirty="0" smtClean="0">
                <a:latin typeface="Sylfaen" pitchFamily="18" charset="0"/>
              </a:rPr>
              <a:t>trucks etc.</a:t>
            </a:r>
            <a:r>
              <a:rPr lang="ka-GE" sz="1100" dirty="0" smtClean="0">
                <a:latin typeface="Sylfaen" pitchFamily="18" charset="0"/>
              </a:rPr>
              <a:t>)</a:t>
            </a:r>
            <a:r>
              <a:rPr lang="en-US" sz="1100" dirty="0" smtClean="0">
                <a:latin typeface="Sylfaen" pitchFamily="18" charset="0"/>
              </a:rPr>
              <a:t>. Only one tenth </a:t>
            </a:r>
            <a:r>
              <a:rPr lang="ka-GE" sz="1100" dirty="0">
                <a:latin typeface="Sylfaen" pitchFamily="18" charset="0"/>
              </a:rPr>
              <a:t>(11%) </a:t>
            </a:r>
            <a:r>
              <a:rPr lang="en-US" sz="1100" dirty="0" smtClean="0">
                <a:latin typeface="Sylfaen" pitchFamily="18" charset="0"/>
              </a:rPr>
              <a:t>in the same car category drivers gave a way to the pedestrian</a:t>
            </a:r>
            <a:r>
              <a:rPr lang="ka-GE" sz="1100" dirty="0" smtClean="0">
                <a:latin typeface="Sylfaen" pitchFamily="18" charset="0"/>
              </a:rPr>
              <a:t>, </a:t>
            </a:r>
            <a:r>
              <a:rPr lang="en-US" sz="1100" dirty="0" smtClean="0">
                <a:latin typeface="Sylfaen" pitchFamily="18" charset="0"/>
              </a:rPr>
              <a:t>while this kind of behavior was accomplished by a quarter of the Sedan and SUV drivers </a:t>
            </a:r>
            <a:r>
              <a:rPr lang="ka-GE" sz="1100" dirty="0" smtClean="0">
                <a:latin typeface="Sylfaen" pitchFamily="18" charset="0"/>
              </a:rPr>
              <a:t>(</a:t>
            </a:r>
            <a:r>
              <a:rPr lang="ka-GE" sz="1100" dirty="0">
                <a:latin typeface="Sylfaen" pitchFamily="18" charset="0"/>
              </a:rPr>
              <a:t>25-27</a:t>
            </a:r>
            <a:r>
              <a:rPr lang="ka-GE" sz="1100" dirty="0" smtClean="0">
                <a:latin typeface="Sylfaen" pitchFamily="18" charset="0"/>
              </a:rPr>
              <a:t>%)</a:t>
            </a:r>
          </a:p>
          <a:p>
            <a:pPr algn="just"/>
            <a:endParaRPr lang="en-US" sz="1100" dirty="0">
              <a:latin typeface="Sylfaen" pitchFamily="18" charset="0"/>
            </a:endParaRPr>
          </a:p>
          <a:p>
            <a:pPr lvl="2" algn="just"/>
            <a:r>
              <a:rPr lang="en-US" sz="1100" dirty="0" smtClean="0">
                <a:latin typeface="Sylfaen" pitchFamily="18" charset="0"/>
              </a:rPr>
              <a:t>Inasmuch heavy cars are mostly under the control of private companies, it is preferable to make a special focus exactly on corporate automobiles </a:t>
            </a:r>
            <a:r>
              <a:rPr lang="ka-GE" sz="1100" dirty="0" smtClean="0">
                <a:latin typeface="Sylfaen" pitchFamily="18" charset="0"/>
              </a:rPr>
              <a:t>(</a:t>
            </a:r>
            <a:r>
              <a:rPr lang="en-US" sz="1100" dirty="0" smtClean="0">
                <a:latin typeface="Sylfaen" pitchFamily="18" charset="0"/>
              </a:rPr>
              <a:t>e.g.: minibuses, taxi, buses, etc. </a:t>
            </a:r>
            <a:r>
              <a:rPr lang="ka-GE" sz="1100" dirty="0" smtClean="0">
                <a:latin typeface="Sylfaen" pitchFamily="18" charset="0"/>
              </a:rPr>
              <a:t>) </a:t>
            </a:r>
            <a:r>
              <a:rPr lang="en-US" sz="1100" dirty="0" smtClean="0">
                <a:latin typeface="Sylfaen" pitchFamily="18" charset="0"/>
              </a:rPr>
              <a:t>during the stimulating campaign of making a way at the Zebras.</a:t>
            </a:r>
            <a:r>
              <a:rPr lang="ka-GE" sz="1100" dirty="0" smtClean="0">
                <a:latin typeface="Sylfaen" pitchFamily="18" charset="0"/>
              </a:rPr>
              <a:t> </a:t>
            </a:r>
            <a:r>
              <a:rPr lang="en-US" sz="1100" dirty="0" smtClean="0">
                <a:latin typeface="Sylfaen" pitchFamily="18" charset="0"/>
              </a:rPr>
              <a:t>Also, somehow involving the corporate automobile owner companies  in this campaign is preferable. </a:t>
            </a:r>
          </a:p>
          <a:p>
            <a:pPr lvl="2" algn="just"/>
            <a:endParaRPr lang="ka-GE" sz="1100" dirty="0">
              <a:latin typeface="Sylfaen" pitchFamily="18" charset="0"/>
            </a:endParaRPr>
          </a:p>
          <a:p>
            <a:pPr algn="just"/>
            <a:r>
              <a:rPr lang="en-US" sz="1100" dirty="0" smtClean="0">
                <a:latin typeface="Sylfaen" pitchFamily="18" charset="0"/>
              </a:rPr>
              <a:t>It is outlined according to a study that drivers break the road motion rules not only at the Zebra crossing but also in other cases. More than the half of drivers </a:t>
            </a:r>
            <a:r>
              <a:rPr lang="ka-GE" sz="1100" dirty="0">
                <a:latin typeface="Sylfaen" pitchFamily="18" charset="0"/>
              </a:rPr>
              <a:t>(58%) </a:t>
            </a:r>
            <a:r>
              <a:rPr lang="en-US" sz="1100" dirty="0" smtClean="0">
                <a:latin typeface="Sylfaen" pitchFamily="18" charset="0"/>
              </a:rPr>
              <a:t>admitted that</a:t>
            </a:r>
            <a:r>
              <a:rPr lang="ka-GE" sz="1100" dirty="0" smtClean="0">
                <a:latin typeface="Sylfaen" pitchFamily="18" charset="0"/>
              </a:rPr>
              <a:t> </a:t>
            </a:r>
            <a:r>
              <a:rPr lang="en-US" sz="1100" dirty="0" smtClean="0">
                <a:latin typeface="Sylfaen" pitchFamily="18" charset="0"/>
              </a:rPr>
              <a:t>they rarely break the road rules. Also, 60% rarely drives with speed. The fining experience for speeding </a:t>
            </a:r>
            <a:r>
              <a:rPr lang="ka-GE" sz="1100" dirty="0">
                <a:latin typeface="Sylfaen" pitchFamily="18" charset="0"/>
              </a:rPr>
              <a:t>(28</a:t>
            </a:r>
            <a:r>
              <a:rPr lang="ka-GE" sz="1100" dirty="0" smtClean="0">
                <a:latin typeface="Sylfaen" pitchFamily="18" charset="0"/>
              </a:rPr>
              <a:t>%)</a:t>
            </a:r>
            <a:r>
              <a:rPr lang="en-US" sz="1100" dirty="0" smtClean="0">
                <a:latin typeface="Sylfaen" pitchFamily="18" charset="0"/>
              </a:rPr>
              <a:t> is much lower than above mentioned percentage. It’s significant that </a:t>
            </a:r>
            <a:r>
              <a:rPr lang="ka-GE" sz="1100" dirty="0" smtClean="0">
                <a:latin typeface="Sylfaen" pitchFamily="18" charset="0"/>
              </a:rPr>
              <a:t>27%</a:t>
            </a:r>
            <a:r>
              <a:rPr lang="en-US" sz="1100" dirty="0" smtClean="0">
                <a:latin typeface="Sylfaen" pitchFamily="18" charset="0"/>
              </a:rPr>
              <a:t> of drivers do not know the amount of the fee established for speeding. </a:t>
            </a:r>
            <a:r>
              <a:rPr lang="ka-GE" sz="1100" dirty="0" smtClean="0">
                <a:latin typeface="Sylfaen" pitchFamily="18" charset="0"/>
              </a:rPr>
              <a:t>10%</a:t>
            </a:r>
            <a:r>
              <a:rPr lang="en-US" sz="1100" dirty="0" smtClean="0">
                <a:latin typeface="Sylfaen" pitchFamily="18" charset="0"/>
              </a:rPr>
              <a:t> of drivers consider the amount of a fee less than the real one.</a:t>
            </a:r>
            <a:r>
              <a:rPr lang="ka-GE" sz="1100" dirty="0" smtClean="0">
                <a:latin typeface="Sylfaen" pitchFamily="18" charset="0"/>
              </a:rPr>
              <a:t> </a:t>
            </a:r>
          </a:p>
          <a:p>
            <a:pPr algn="just"/>
            <a:endParaRPr lang="en-US" sz="1100" dirty="0">
              <a:latin typeface="Sylfaen" pitchFamily="18" charset="0"/>
            </a:endParaRPr>
          </a:p>
          <a:p>
            <a:pPr lvl="2" algn="just"/>
            <a:r>
              <a:rPr lang="en-US" sz="1100" dirty="0" smtClean="0">
                <a:latin typeface="Sylfaen" pitchFamily="18" charset="0"/>
              </a:rPr>
              <a:t>Accordingly, raising the awareness to this direction and</a:t>
            </a:r>
            <a:r>
              <a:rPr lang="ka-GE" sz="1100" dirty="0" smtClean="0">
                <a:latin typeface="Sylfaen" pitchFamily="18" charset="0"/>
              </a:rPr>
              <a:t> </a:t>
            </a:r>
            <a:r>
              <a:rPr lang="en-US" sz="1100" dirty="0" smtClean="0">
                <a:latin typeface="Sylfaen" pitchFamily="18" charset="0"/>
              </a:rPr>
              <a:t>also, informing the drivers about the </a:t>
            </a:r>
            <a:r>
              <a:rPr lang="en-US" sz="1100" dirty="0">
                <a:latin typeface="Sylfaen" pitchFamily="18" charset="0"/>
              </a:rPr>
              <a:t>existing fees is recommended</a:t>
            </a:r>
            <a:r>
              <a:rPr lang="en-US" sz="1100" dirty="0" smtClean="0">
                <a:latin typeface="Sylfaen" pitchFamily="18" charset="0"/>
              </a:rPr>
              <a:t>. Herewith it is preferable  to fine the drivers more intensively in the case of speeding because of increasing the fining experience.</a:t>
            </a:r>
            <a:endParaRPr lang="ka-GE" sz="1100" dirty="0" smtClean="0">
              <a:latin typeface="Sylfaen" pitchFamily="18" charset="0"/>
            </a:endParaRPr>
          </a:p>
        </p:txBody>
      </p:sp>
      <p:sp>
        <p:nvSpPr>
          <p:cNvPr id="4" name="Title 1"/>
          <p:cNvSpPr>
            <a:spLocks noGrp="1"/>
          </p:cNvSpPr>
          <p:nvPr>
            <p:ph type="title"/>
          </p:nvPr>
        </p:nvSpPr>
        <p:spPr>
          <a:xfrm>
            <a:off x="552400" y="260648"/>
            <a:ext cx="7620000" cy="562074"/>
          </a:xfrm>
          <a:noFill/>
        </p:spPr>
        <p:txBody>
          <a:bodyPr/>
          <a:lstStyle/>
          <a:p>
            <a:r>
              <a:rPr lang="en-US" sz="1800" b="1" dirty="0">
                <a:latin typeface="Sylfaen" pitchFamily="18" charset="0"/>
              </a:rPr>
              <a:t>Conclusions and recommendations </a:t>
            </a:r>
            <a:r>
              <a:rPr lang="ka-GE" sz="1800" b="1" dirty="0" smtClean="0"/>
              <a:t>| 2</a:t>
            </a:r>
            <a:endParaRPr lang="en-US" sz="1800" b="1" dirty="0"/>
          </a:p>
        </p:txBody>
      </p:sp>
    </p:spTree>
    <p:extLst>
      <p:ext uri="{BB962C8B-B14F-4D97-AF65-F5344CB8AC3E}">
        <p14:creationId xmlns:p14="http://schemas.microsoft.com/office/powerpoint/2010/main" xmlns="" val="5317196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920041"/>
            <a:ext cx="7992888" cy="4154984"/>
          </a:xfrm>
          <a:prstGeom prst="rect">
            <a:avLst/>
          </a:prstGeom>
          <a:noFill/>
        </p:spPr>
        <p:txBody>
          <a:bodyPr wrap="square" rtlCol="0">
            <a:spAutoFit/>
          </a:bodyPr>
          <a:lstStyle/>
          <a:p>
            <a:pPr algn="just"/>
            <a:r>
              <a:rPr lang="en-US" sz="1100" dirty="0" smtClean="0">
                <a:latin typeface="Sylfaen" pitchFamily="18" charset="0"/>
              </a:rPr>
              <a:t>Research results outlined, that there is a problem of wrong parking</a:t>
            </a:r>
            <a:r>
              <a:rPr lang="ka-GE" sz="1100" dirty="0" smtClean="0">
                <a:latin typeface="Sylfaen" pitchFamily="18" charset="0"/>
              </a:rPr>
              <a:t> </a:t>
            </a:r>
            <a:r>
              <a:rPr lang="en-US" sz="1100" dirty="0" smtClean="0">
                <a:latin typeface="Sylfaen" pitchFamily="18" charset="0"/>
              </a:rPr>
              <a:t>that is related to the lack of parking spaces </a:t>
            </a:r>
            <a:r>
              <a:rPr lang="ka-GE" sz="1100" dirty="0" smtClean="0">
                <a:latin typeface="Sylfaen" pitchFamily="18" charset="0"/>
              </a:rPr>
              <a:t>– </a:t>
            </a:r>
            <a:r>
              <a:rPr lang="en-US" sz="1100" dirty="0" smtClean="0">
                <a:latin typeface="Sylfaen" pitchFamily="18" charset="0"/>
              </a:rPr>
              <a:t>two out of five drivers </a:t>
            </a:r>
            <a:r>
              <a:rPr lang="ka-GE" sz="1100" dirty="0" smtClean="0">
                <a:latin typeface="Sylfaen" pitchFamily="18" charset="0"/>
              </a:rPr>
              <a:t>(</a:t>
            </a:r>
            <a:r>
              <a:rPr lang="ka-GE" sz="1100" dirty="0">
                <a:latin typeface="Sylfaen" pitchFamily="18" charset="0"/>
              </a:rPr>
              <a:t>39%) </a:t>
            </a:r>
            <a:r>
              <a:rPr lang="en-US" sz="1100" dirty="0" smtClean="0">
                <a:latin typeface="Sylfaen" pitchFamily="18" charset="0"/>
              </a:rPr>
              <a:t>say, </a:t>
            </a:r>
            <a:r>
              <a:rPr lang="en-US" sz="1100" dirty="0">
                <a:latin typeface="Sylfaen" pitchFamily="18" charset="0"/>
              </a:rPr>
              <a:t>that during the past one </a:t>
            </a:r>
            <a:r>
              <a:rPr lang="en-US" sz="1100" dirty="0" smtClean="0">
                <a:latin typeface="Sylfaen" pitchFamily="18" charset="0"/>
              </a:rPr>
              <a:t>year, they park a car on pavements </a:t>
            </a:r>
            <a:r>
              <a:rPr lang="en-US" sz="1100" dirty="0">
                <a:latin typeface="Sylfaen" pitchFamily="18" charset="0"/>
              </a:rPr>
              <a:t>where </a:t>
            </a:r>
            <a:r>
              <a:rPr lang="en-US" sz="1100" dirty="0" smtClean="0">
                <a:latin typeface="Sylfaen" pitchFamily="18" charset="0"/>
              </a:rPr>
              <a:t>parking </a:t>
            </a:r>
            <a:r>
              <a:rPr lang="en-US" sz="1100" dirty="0">
                <a:latin typeface="Sylfaen" pitchFamily="18" charset="0"/>
              </a:rPr>
              <a:t>lines </a:t>
            </a:r>
            <a:r>
              <a:rPr lang="en-US" sz="1100" dirty="0" smtClean="0">
                <a:latin typeface="Sylfaen" pitchFamily="18" charset="0"/>
              </a:rPr>
              <a:t>are not signed. This kind of behavior is mostly judged by lack / not existing of parking places. The lack of information is also one reason for wrong parking </a:t>
            </a:r>
            <a:r>
              <a:rPr lang="ka-GE" sz="1100" dirty="0" smtClean="0">
                <a:latin typeface="Sylfaen" pitchFamily="18" charset="0"/>
              </a:rPr>
              <a:t>– </a:t>
            </a:r>
            <a:r>
              <a:rPr lang="en-US" sz="1100" dirty="0" smtClean="0">
                <a:latin typeface="Sylfaen" pitchFamily="18" charset="0"/>
              </a:rPr>
              <a:t>by the 35% of offender drivers saying, they park a car on the pavement because it is not forbidden with law. </a:t>
            </a:r>
            <a:endParaRPr lang="ka-GE" sz="1100" dirty="0" smtClean="0">
              <a:latin typeface="Sylfaen" pitchFamily="18" charset="0"/>
            </a:endParaRPr>
          </a:p>
          <a:p>
            <a:pPr algn="just"/>
            <a:endParaRPr lang="en-US" sz="1100" dirty="0">
              <a:latin typeface="Sylfaen" pitchFamily="18" charset="0"/>
            </a:endParaRPr>
          </a:p>
          <a:p>
            <a:pPr lvl="2" algn="just"/>
            <a:r>
              <a:rPr lang="en-US" sz="1100" dirty="0" smtClean="0">
                <a:latin typeface="Sylfaen" pitchFamily="18" charset="0"/>
              </a:rPr>
              <a:t>Consequently, on the one hand, it is recommended to inform the drivers about the law and  parking rules and,</a:t>
            </a:r>
            <a:r>
              <a:rPr lang="ka-GE" sz="1100" dirty="0" smtClean="0">
                <a:latin typeface="Sylfaen" pitchFamily="18" charset="0"/>
              </a:rPr>
              <a:t> </a:t>
            </a:r>
            <a:r>
              <a:rPr lang="en-US" sz="1100" dirty="0" smtClean="0">
                <a:latin typeface="Sylfaen" pitchFamily="18" charset="0"/>
              </a:rPr>
              <a:t>on the other hand adding more parking spaces in the city</a:t>
            </a:r>
            <a:r>
              <a:rPr lang="ka-GE" sz="1100" dirty="0" smtClean="0">
                <a:latin typeface="Sylfaen" pitchFamily="18" charset="0"/>
              </a:rPr>
              <a:t>.</a:t>
            </a:r>
          </a:p>
          <a:p>
            <a:pPr lvl="2" algn="just"/>
            <a:endParaRPr lang="en-US" sz="1100" dirty="0">
              <a:latin typeface="Sylfaen" pitchFamily="18" charset="0"/>
            </a:endParaRPr>
          </a:p>
          <a:p>
            <a:pPr algn="just"/>
            <a:r>
              <a:rPr lang="en-US" sz="1100" dirty="0" smtClean="0">
                <a:latin typeface="Sylfaen" pitchFamily="18" charset="0"/>
              </a:rPr>
              <a:t>In the limits of the current study drivers expressed the readiness to use the public transportation in the following cases: if the new route and minibuses will be added </a:t>
            </a:r>
            <a:r>
              <a:rPr lang="ka-GE" sz="1100" dirty="0" smtClean="0">
                <a:latin typeface="Sylfaen" pitchFamily="18" charset="0"/>
              </a:rPr>
              <a:t>(8.60),</a:t>
            </a:r>
            <a:r>
              <a:rPr lang="en-US" sz="1100" dirty="0" smtClean="0">
                <a:latin typeface="Sylfaen" pitchFamily="18" charset="0"/>
              </a:rPr>
              <a:t> so the passenger would be able to reach the desirable destination comfortably, without standing in the crowded minibus </a:t>
            </a:r>
            <a:r>
              <a:rPr lang="ka-GE" sz="1100" dirty="0" smtClean="0">
                <a:latin typeface="Sylfaen" pitchFamily="18" charset="0"/>
              </a:rPr>
              <a:t>(8,29</a:t>
            </a:r>
            <a:r>
              <a:rPr lang="ka-GE" sz="1100" dirty="0">
                <a:latin typeface="Sylfaen" pitchFamily="18" charset="0"/>
              </a:rPr>
              <a:t>). </a:t>
            </a:r>
            <a:r>
              <a:rPr lang="en-US" sz="1100" dirty="0">
                <a:latin typeface="Sylfaen" pitchFamily="18" charset="0"/>
              </a:rPr>
              <a:t>H</a:t>
            </a:r>
            <a:r>
              <a:rPr lang="en-US" sz="1100" dirty="0" smtClean="0">
                <a:latin typeface="Sylfaen" pitchFamily="18" charset="0"/>
              </a:rPr>
              <a:t>erewith, saving the hygiene norms in the public transport were also important for drivers </a:t>
            </a:r>
            <a:r>
              <a:rPr lang="ka-GE" sz="1100" dirty="0" smtClean="0">
                <a:latin typeface="Sylfaen" pitchFamily="18" charset="0"/>
              </a:rPr>
              <a:t>(</a:t>
            </a:r>
            <a:r>
              <a:rPr lang="ka-GE" sz="1100" dirty="0">
                <a:latin typeface="Sylfaen" pitchFamily="18" charset="0"/>
              </a:rPr>
              <a:t>8,34</a:t>
            </a:r>
            <a:r>
              <a:rPr lang="ka-GE" sz="1100" dirty="0" smtClean="0">
                <a:latin typeface="Sylfaen" pitchFamily="18" charset="0"/>
              </a:rPr>
              <a:t>).</a:t>
            </a:r>
            <a:r>
              <a:rPr lang="en-US" sz="1100" dirty="0" smtClean="0">
                <a:latin typeface="Sylfaen" pitchFamily="18" charset="0"/>
              </a:rPr>
              <a:t> It </a:t>
            </a:r>
            <a:r>
              <a:rPr lang="en-US" sz="1100" dirty="0">
                <a:latin typeface="Sylfaen" pitchFamily="18" charset="0"/>
              </a:rPr>
              <a:t>i</a:t>
            </a:r>
            <a:r>
              <a:rPr lang="en-US" sz="1100" dirty="0" smtClean="0">
                <a:latin typeface="Sylfaen" pitchFamily="18" charset="0"/>
              </a:rPr>
              <a:t>s significant that drivers pay attention on the safety of the transport </a:t>
            </a:r>
            <a:r>
              <a:rPr lang="ka-GE" sz="1100" dirty="0" smtClean="0">
                <a:latin typeface="Sylfaen" pitchFamily="18" charset="0"/>
              </a:rPr>
              <a:t>– </a:t>
            </a:r>
            <a:r>
              <a:rPr lang="en-US" sz="1100" dirty="0" smtClean="0">
                <a:latin typeface="Sylfaen" pitchFamily="18" charset="0"/>
              </a:rPr>
              <a:t>they are ready to use the public transport if its drivers won’t drive fast and with breaking the road motion rules</a:t>
            </a:r>
            <a:r>
              <a:rPr lang="ka-GE" sz="1100" dirty="0" smtClean="0">
                <a:latin typeface="Sylfaen" pitchFamily="18" charset="0"/>
              </a:rPr>
              <a:t>(8.11</a:t>
            </a:r>
            <a:r>
              <a:rPr lang="ka-GE" sz="1100" dirty="0">
                <a:latin typeface="Sylfaen" pitchFamily="18" charset="0"/>
              </a:rPr>
              <a:t>).</a:t>
            </a:r>
            <a:endParaRPr lang="en-US" sz="1100" dirty="0">
              <a:latin typeface="Sylfaen" pitchFamily="18" charset="0"/>
            </a:endParaRPr>
          </a:p>
          <a:p>
            <a:pPr algn="just"/>
            <a:r>
              <a:rPr lang="ka-GE" sz="1100" dirty="0">
                <a:latin typeface="Sylfaen" pitchFamily="18" charset="0"/>
              </a:rPr>
              <a:t> </a:t>
            </a:r>
            <a:endParaRPr lang="en-US" sz="1100" dirty="0">
              <a:latin typeface="Sylfaen" pitchFamily="18" charset="0"/>
            </a:endParaRPr>
          </a:p>
          <a:p>
            <a:pPr lvl="2" algn="just"/>
            <a:r>
              <a:rPr lang="en-US" sz="1100" dirty="0" smtClean="0">
                <a:latin typeface="Sylfaen" pitchFamily="18" charset="0"/>
              </a:rPr>
              <a:t>Therefore, discussing the issue about the adding more routes and minibuses are recommended. Also, there should be strict control on keeping the road rules for ensuring passengers' safety.</a:t>
            </a:r>
            <a:r>
              <a:rPr lang="ka-GE" sz="1100" dirty="0" smtClean="0">
                <a:latin typeface="Sylfaen" pitchFamily="18" charset="0"/>
              </a:rPr>
              <a:t> </a:t>
            </a:r>
            <a:endParaRPr lang="en-US" sz="1100" dirty="0" smtClean="0">
              <a:latin typeface="Sylfaen" pitchFamily="18" charset="0"/>
            </a:endParaRPr>
          </a:p>
          <a:p>
            <a:pPr lvl="2" algn="just"/>
            <a:r>
              <a:rPr lang="ka-GE" sz="1100" dirty="0">
                <a:latin typeface="Sylfaen" pitchFamily="18" charset="0"/>
              </a:rPr>
              <a:t> </a:t>
            </a:r>
            <a:endParaRPr lang="en-US" sz="1100" dirty="0">
              <a:latin typeface="Sylfaen" pitchFamily="18" charset="0"/>
            </a:endParaRPr>
          </a:p>
          <a:p>
            <a:pPr algn="just"/>
            <a:r>
              <a:rPr lang="en-US" sz="1100" dirty="0" smtClean="0">
                <a:latin typeface="Sylfaen" pitchFamily="18" charset="0"/>
              </a:rPr>
              <a:t>As the research shows, the level of getting information about road safety is quite low in drivers – during the past 3 years only 36% of drivers have heard / read / listened / seen anything on the road safety issue.</a:t>
            </a:r>
            <a:r>
              <a:rPr lang="ka-GE" sz="1100" dirty="0" smtClean="0">
                <a:latin typeface="Sylfaen" pitchFamily="18" charset="0"/>
              </a:rPr>
              <a:t> </a:t>
            </a:r>
          </a:p>
          <a:p>
            <a:pPr algn="just"/>
            <a:endParaRPr lang="en-US" sz="1100" dirty="0">
              <a:latin typeface="Sylfaen" pitchFamily="18" charset="0"/>
            </a:endParaRPr>
          </a:p>
          <a:p>
            <a:pPr lvl="2" algn="just"/>
            <a:r>
              <a:rPr lang="en-US" sz="1100" dirty="0" smtClean="0">
                <a:latin typeface="Sylfaen" pitchFamily="18" charset="0"/>
              </a:rPr>
              <a:t>Accordingly, it is recommended, that the organizations working on mentioned </a:t>
            </a:r>
            <a:r>
              <a:rPr lang="en-US" sz="1100" smtClean="0">
                <a:latin typeface="Sylfaen" pitchFamily="18" charset="0"/>
              </a:rPr>
              <a:t>issues become more </a:t>
            </a:r>
            <a:r>
              <a:rPr lang="en-US" sz="1100" dirty="0" smtClean="0">
                <a:latin typeface="Sylfaen" pitchFamily="18" charset="0"/>
              </a:rPr>
              <a:t>active in terms of communicating to the  target audience. </a:t>
            </a:r>
            <a:endParaRPr lang="en-US" sz="1100" dirty="0">
              <a:latin typeface="Sylfaen" pitchFamily="18" charset="0"/>
            </a:endParaRPr>
          </a:p>
          <a:p>
            <a:pPr algn="just"/>
            <a:endParaRPr lang="en-US" sz="1100" dirty="0">
              <a:latin typeface="Sylfaen" pitchFamily="18" charset="0"/>
            </a:endParaRPr>
          </a:p>
          <a:p>
            <a:pPr marL="171450" indent="-171450" algn="just">
              <a:buBlip>
                <a:blip r:embed="rId3"/>
              </a:buBlip>
            </a:pPr>
            <a:endParaRPr lang="en-US" sz="1100" dirty="0">
              <a:latin typeface="Sylfaen" pitchFamily="18" charset="0"/>
            </a:endParaRPr>
          </a:p>
        </p:txBody>
      </p:sp>
      <p:sp>
        <p:nvSpPr>
          <p:cNvPr id="4" name="Title 1"/>
          <p:cNvSpPr>
            <a:spLocks noGrp="1"/>
          </p:cNvSpPr>
          <p:nvPr>
            <p:ph type="title"/>
          </p:nvPr>
        </p:nvSpPr>
        <p:spPr>
          <a:xfrm>
            <a:off x="552400" y="260648"/>
            <a:ext cx="7620000" cy="562074"/>
          </a:xfrm>
          <a:noFill/>
        </p:spPr>
        <p:txBody>
          <a:bodyPr/>
          <a:lstStyle/>
          <a:p>
            <a:r>
              <a:rPr lang="en-US" sz="1800" b="1" dirty="0">
                <a:latin typeface="Sylfaen" pitchFamily="18" charset="0"/>
              </a:rPr>
              <a:t>Conclusions and recommendations</a:t>
            </a:r>
            <a:r>
              <a:rPr lang="ka-GE" sz="1800" b="1" dirty="0" smtClean="0"/>
              <a:t> | 3</a:t>
            </a:r>
            <a:endParaRPr lang="en-US" sz="1800" b="1" dirty="0"/>
          </a:p>
        </p:txBody>
      </p:sp>
    </p:spTree>
    <p:extLst>
      <p:ext uri="{BB962C8B-B14F-4D97-AF65-F5344CB8AC3E}">
        <p14:creationId xmlns:p14="http://schemas.microsoft.com/office/powerpoint/2010/main" xmlns="" val="15582475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p:cNvSpPr txBox="1">
            <a:spLocks/>
          </p:cNvSpPr>
          <p:nvPr/>
        </p:nvSpPr>
        <p:spPr>
          <a:xfrm>
            <a:off x="685800" y="1628800"/>
            <a:ext cx="7543800" cy="781943"/>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r"/>
            <a:r>
              <a:rPr lang="en-US" sz="3600" b="1" dirty="0">
                <a:latin typeface="+mn-lt"/>
              </a:rPr>
              <a:t>4</a:t>
            </a:r>
            <a:r>
              <a:rPr lang="ka-GE" sz="3600" b="1" dirty="0" smtClean="0">
                <a:latin typeface="+mn-lt"/>
              </a:rPr>
              <a:t>. </a:t>
            </a:r>
            <a:r>
              <a:rPr lang="en-US" sz="3600" b="1" dirty="0" smtClean="0">
                <a:latin typeface="+mn-lt"/>
              </a:rPr>
              <a:t>Research results</a:t>
            </a:r>
            <a:endParaRPr lang="en-US" sz="3600" b="1" dirty="0">
              <a:latin typeface="+mn-lt"/>
            </a:endParaRPr>
          </a:p>
        </p:txBody>
      </p:sp>
    </p:spTree>
    <p:extLst>
      <p:ext uri="{BB962C8B-B14F-4D97-AF65-F5344CB8AC3E}">
        <p14:creationId xmlns:p14="http://schemas.microsoft.com/office/powerpoint/2010/main" xmlns="" val="13782509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p:cNvSpPr txBox="1">
            <a:spLocks/>
          </p:cNvSpPr>
          <p:nvPr/>
        </p:nvSpPr>
        <p:spPr>
          <a:xfrm>
            <a:off x="685800" y="1628800"/>
            <a:ext cx="7543800" cy="781943"/>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r"/>
            <a:r>
              <a:rPr lang="en-US" sz="3600" b="1" dirty="0" smtClean="0">
                <a:latin typeface="+mn-lt"/>
              </a:rPr>
              <a:t>4</a:t>
            </a:r>
            <a:r>
              <a:rPr lang="ka-GE" sz="3600" b="1" dirty="0" smtClean="0">
                <a:latin typeface="+mn-lt"/>
              </a:rPr>
              <a:t>.1. </a:t>
            </a:r>
            <a:r>
              <a:rPr lang="en-US" sz="3600" b="1" dirty="0" smtClean="0">
                <a:latin typeface="+mn-lt"/>
              </a:rPr>
              <a:t>Observation on drivers’ behavior</a:t>
            </a:r>
            <a:endParaRPr lang="en-US" sz="3600" b="1" dirty="0">
              <a:latin typeface="+mn-lt"/>
            </a:endParaRPr>
          </a:p>
        </p:txBody>
      </p:sp>
    </p:spTree>
    <p:extLst>
      <p:ext uri="{BB962C8B-B14F-4D97-AF65-F5344CB8AC3E}">
        <p14:creationId xmlns:p14="http://schemas.microsoft.com/office/powerpoint/2010/main" xmlns="" val="4469847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p:cNvGraphicFramePr/>
          <p:nvPr>
            <p:extLst>
              <p:ext uri="{D42A27DB-BD31-4B8C-83A1-F6EECF244321}">
                <p14:modId xmlns:p14="http://schemas.microsoft.com/office/powerpoint/2010/main" xmlns="" val="2569380940"/>
              </p:ext>
            </p:extLst>
          </p:nvPr>
        </p:nvGraphicFramePr>
        <p:xfrm>
          <a:off x="172125" y="1394386"/>
          <a:ext cx="8892480" cy="3864332"/>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552400" y="260648"/>
            <a:ext cx="7620000" cy="562074"/>
          </a:xfrm>
          <a:noFill/>
        </p:spPr>
        <p:txBody>
          <a:bodyPr/>
          <a:lstStyle/>
          <a:p>
            <a:r>
              <a:rPr lang="en-US" sz="1800" b="1" dirty="0" smtClean="0">
                <a:latin typeface="Sylfaen" pitchFamily="18" charset="0"/>
              </a:rPr>
              <a:t>The level of keeping the road motion rules by drivers </a:t>
            </a:r>
            <a:r>
              <a:rPr lang="ka-GE" sz="1800" b="1" dirty="0" smtClean="0">
                <a:latin typeface="Sylfaen" pitchFamily="18" charset="0"/>
              </a:rPr>
              <a:t>| </a:t>
            </a:r>
            <a:r>
              <a:rPr lang="en-US" sz="1800" b="1" dirty="0" smtClean="0">
                <a:latin typeface="Sylfaen" pitchFamily="18" charset="0"/>
              </a:rPr>
              <a:t>by gender</a:t>
            </a:r>
            <a:endParaRPr lang="en-US" sz="1800" b="1" dirty="0">
              <a:latin typeface="Sylfaen" pitchFamily="18" charset="0"/>
            </a:endParaRPr>
          </a:p>
        </p:txBody>
      </p:sp>
      <p:sp>
        <p:nvSpPr>
          <p:cNvPr id="7" name="Rectangle 6"/>
          <p:cNvSpPr/>
          <p:nvPr/>
        </p:nvSpPr>
        <p:spPr>
          <a:xfrm>
            <a:off x="6028488" y="2147263"/>
            <a:ext cx="1324402" cy="307777"/>
          </a:xfrm>
          <a:prstGeom prst="rect">
            <a:avLst/>
          </a:prstGeom>
        </p:spPr>
        <p:txBody>
          <a:bodyPr wrap="none">
            <a:spAutoFit/>
          </a:bodyPr>
          <a:lstStyle/>
          <a:p>
            <a:pPr lvl="0"/>
            <a:r>
              <a:rPr lang="en-US" sz="1400" b="1" dirty="0" smtClean="0">
                <a:solidFill>
                  <a:prstClr val="black"/>
                </a:solidFill>
                <a:latin typeface="Sylfaen" pitchFamily="18" charset="0"/>
              </a:rPr>
              <a:t>Overall picture</a:t>
            </a:r>
            <a:endParaRPr lang="en-US" sz="1400" dirty="0">
              <a:solidFill>
                <a:prstClr val="black"/>
              </a:solidFill>
              <a:latin typeface="Sylfaen" pitchFamily="18" charset="0"/>
            </a:endParaRPr>
          </a:p>
        </p:txBody>
      </p:sp>
      <p:sp>
        <p:nvSpPr>
          <p:cNvPr id="9" name="Rectangle 8"/>
          <p:cNvSpPr/>
          <p:nvPr/>
        </p:nvSpPr>
        <p:spPr>
          <a:xfrm>
            <a:off x="3996498" y="2132856"/>
            <a:ext cx="1296144" cy="307777"/>
          </a:xfrm>
          <a:prstGeom prst="rect">
            <a:avLst/>
          </a:prstGeom>
          <a:noFill/>
        </p:spPr>
        <p:txBody>
          <a:bodyPr wrap="square">
            <a:spAutoFit/>
          </a:bodyPr>
          <a:lstStyle/>
          <a:p>
            <a:pPr lvl="0" algn="ctr"/>
            <a:r>
              <a:rPr lang="en-US" sz="1400" b="1" dirty="0" smtClean="0">
                <a:solidFill>
                  <a:prstClr val="black"/>
                </a:solidFill>
                <a:latin typeface="Sylfaen" pitchFamily="18" charset="0"/>
              </a:rPr>
              <a:t>men</a:t>
            </a:r>
            <a:endParaRPr lang="en-US" sz="1400" dirty="0">
              <a:solidFill>
                <a:prstClr val="black"/>
              </a:solidFill>
              <a:latin typeface="Sylfaen" pitchFamily="18" charset="0"/>
            </a:endParaRPr>
          </a:p>
        </p:txBody>
      </p:sp>
      <p:sp>
        <p:nvSpPr>
          <p:cNvPr id="13" name="Rounded Rectangle 12"/>
          <p:cNvSpPr/>
          <p:nvPr/>
        </p:nvSpPr>
        <p:spPr>
          <a:xfrm>
            <a:off x="5498172" y="4449446"/>
            <a:ext cx="504056" cy="329600"/>
          </a:xfrm>
          <a:prstGeom prst="roundRect">
            <a:avLst/>
          </a:prstGeom>
          <a:noFill/>
          <a:ln>
            <a:solidFill>
              <a:schemeClr val="accent1"/>
            </a:solid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ylfaen" pitchFamily="18" charset="0"/>
            </a:endParaRPr>
          </a:p>
        </p:txBody>
      </p:sp>
      <p:sp>
        <p:nvSpPr>
          <p:cNvPr id="16" name="Rectangle 15"/>
          <p:cNvSpPr/>
          <p:nvPr/>
        </p:nvSpPr>
        <p:spPr>
          <a:xfrm>
            <a:off x="2067087" y="2132856"/>
            <a:ext cx="744114" cy="307777"/>
          </a:xfrm>
          <a:prstGeom prst="rect">
            <a:avLst/>
          </a:prstGeom>
          <a:noFill/>
        </p:spPr>
        <p:txBody>
          <a:bodyPr wrap="none">
            <a:spAutoFit/>
          </a:bodyPr>
          <a:lstStyle/>
          <a:p>
            <a:pPr lvl="0" algn="ctr"/>
            <a:r>
              <a:rPr lang="en-US" sz="1400" b="1" dirty="0" smtClean="0">
                <a:solidFill>
                  <a:prstClr val="black"/>
                </a:solidFill>
                <a:latin typeface="Sylfaen" pitchFamily="18" charset="0"/>
              </a:rPr>
              <a:t>women</a:t>
            </a:r>
            <a:endParaRPr lang="en-US" sz="1400" dirty="0">
              <a:solidFill>
                <a:prstClr val="black"/>
              </a:solidFill>
              <a:latin typeface="Sylfaen" pitchFamily="18" charset="0"/>
            </a:endParaRPr>
          </a:p>
        </p:txBody>
      </p:sp>
      <p:sp>
        <p:nvSpPr>
          <p:cNvPr id="3" name="Rounded Rectangle 2"/>
          <p:cNvSpPr/>
          <p:nvPr/>
        </p:nvSpPr>
        <p:spPr>
          <a:xfrm>
            <a:off x="395537" y="2060848"/>
            <a:ext cx="1224136" cy="434441"/>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latin typeface="Sylfaen" pitchFamily="18" charset="0"/>
              </a:rPr>
              <a:t>Made a way for a pedestrian</a:t>
            </a:r>
            <a:endParaRPr lang="en-US" sz="1200" b="1" dirty="0">
              <a:solidFill>
                <a:schemeClr val="tx1"/>
              </a:solidFill>
              <a:latin typeface="Sylfaen" pitchFamily="18" charset="0"/>
            </a:endParaRPr>
          </a:p>
        </p:txBody>
      </p:sp>
      <p:sp>
        <p:nvSpPr>
          <p:cNvPr id="6" name="Right Arrow 5"/>
          <p:cNvSpPr/>
          <p:nvPr/>
        </p:nvSpPr>
        <p:spPr>
          <a:xfrm>
            <a:off x="1619673" y="2166391"/>
            <a:ext cx="216022" cy="2424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ylfaen" pitchFamily="18" charset="0"/>
            </a:endParaRPr>
          </a:p>
        </p:txBody>
      </p:sp>
      <p:sp>
        <p:nvSpPr>
          <p:cNvPr id="8" name="Rectangle 7"/>
          <p:cNvSpPr/>
          <p:nvPr/>
        </p:nvSpPr>
        <p:spPr>
          <a:xfrm>
            <a:off x="2267744" y="5215248"/>
            <a:ext cx="916428" cy="403020"/>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Sylfaen" pitchFamily="18" charset="0"/>
              </a:rPr>
              <a:t>N=</a:t>
            </a:r>
            <a:r>
              <a:rPr lang="ka-GE" sz="1400" dirty="0" smtClean="0">
                <a:solidFill>
                  <a:schemeClr val="tx1"/>
                </a:solidFill>
                <a:latin typeface="Sylfaen" pitchFamily="18" charset="0"/>
              </a:rPr>
              <a:t>789</a:t>
            </a:r>
            <a:endParaRPr lang="en-US" sz="1400" dirty="0">
              <a:solidFill>
                <a:schemeClr val="tx1"/>
              </a:solidFill>
              <a:latin typeface="Sylfaen" pitchFamily="18" charset="0"/>
            </a:endParaRPr>
          </a:p>
        </p:txBody>
      </p:sp>
      <p:sp>
        <p:nvSpPr>
          <p:cNvPr id="19" name="Rectangle 18"/>
          <p:cNvSpPr/>
          <p:nvPr/>
        </p:nvSpPr>
        <p:spPr>
          <a:xfrm>
            <a:off x="4427984" y="5204232"/>
            <a:ext cx="916428" cy="403020"/>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Sylfaen" pitchFamily="18" charset="0"/>
              </a:rPr>
              <a:t>N=</a:t>
            </a:r>
            <a:r>
              <a:rPr lang="ka-GE" sz="1400" dirty="0" smtClean="0">
                <a:solidFill>
                  <a:schemeClr val="tx1"/>
                </a:solidFill>
                <a:latin typeface="Sylfaen" pitchFamily="18" charset="0"/>
              </a:rPr>
              <a:t>6 654</a:t>
            </a:r>
            <a:endParaRPr lang="en-US" sz="1400" dirty="0">
              <a:solidFill>
                <a:schemeClr val="tx1"/>
              </a:solidFill>
              <a:latin typeface="Sylfaen" pitchFamily="18" charset="0"/>
            </a:endParaRPr>
          </a:p>
        </p:txBody>
      </p:sp>
      <p:sp>
        <p:nvSpPr>
          <p:cNvPr id="25" name="Rectangle 24"/>
          <p:cNvSpPr/>
          <p:nvPr/>
        </p:nvSpPr>
        <p:spPr>
          <a:xfrm>
            <a:off x="6588224" y="5229200"/>
            <a:ext cx="916428" cy="403020"/>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Sylfaen" pitchFamily="18" charset="0"/>
              </a:rPr>
              <a:t>N=</a:t>
            </a:r>
            <a:r>
              <a:rPr lang="ka-GE" sz="1400" dirty="0" smtClean="0">
                <a:solidFill>
                  <a:schemeClr val="tx1"/>
                </a:solidFill>
                <a:latin typeface="Sylfaen" pitchFamily="18" charset="0"/>
              </a:rPr>
              <a:t>7 443</a:t>
            </a:r>
            <a:endParaRPr lang="en-US" sz="1400" dirty="0">
              <a:solidFill>
                <a:schemeClr val="tx1"/>
              </a:solidFill>
              <a:latin typeface="Sylfaen" pitchFamily="18" charset="0"/>
            </a:endParaRPr>
          </a:p>
        </p:txBody>
      </p:sp>
      <p:pic>
        <p:nvPicPr>
          <p:cNvPr id="18" name="Picture 2" descr="D:\System\Desktop\img-thing (3).jp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6564" t="14566" r="54560" b="13239"/>
          <a:stretch/>
        </p:blipFill>
        <p:spPr bwMode="auto">
          <a:xfrm>
            <a:off x="2747080" y="1699661"/>
            <a:ext cx="406743" cy="755379"/>
          </a:xfrm>
          <a:prstGeom prst="rect">
            <a:avLst/>
          </a:prstGeom>
          <a:noFill/>
          <a:extLst>
            <a:ext uri="{909E8E84-426E-40dd-AFC4-6F175D3DCCD1}">
              <a14:hiddenFill xmlns:a14="http://schemas.microsoft.com/office/drawing/2010/main" xmlns="">
                <a:solidFill>
                  <a:srgbClr val="FFFFFF"/>
                </a:solidFill>
              </a14:hiddenFill>
            </a:ext>
          </a:extLst>
        </p:spPr>
      </p:pic>
      <p:pic>
        <p:nvPicPr>
          <p:cNvPr id="23" name="Picture 3" descr="D:\System\Desktop\img-thing (3).jp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55842" t="9696" r="7047" b="12082"/>
          <a:stretch/>
        </p:blipFill>
        <p:spPr bwMode="auto">
          <a:xfrm>
            <a:off x="4886198" y="1680481"/>
            <a:ext cx="385424" cy="81241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0104087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p:cNvGraphicFramePr/>
          <p:nvPr>
            <p:extLst>
              <p:ext uri="{D42A27DB-BD31-4B8C-83A1-F6EECF244321}">
                <p14:modId xmlns:p14="http://schemas.microsoft.com/office/powerpoint/2010/main" xmlns="" val="154302827"/>
              </p:ext>
            </p:extLst>
          </p:nvPr>
        </p:nvGraphicFramePr>
        <p:xfrm>
          <a:off x="172125" y="1394386"/>
          <a:ext cx="8892480" cy="4914934"/>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552400" y="260648"/>
            <a:ext cx="7620000" cy="562074"/>
          </a:xfrm>
          <a:noFill/>
        </p:spPr>
        <p:txBody>
          <a:bodyPr/>
          <a:lstStyle/>
          <a:p>
            <a:r>
              <a:rPr lang="en-US" sz="1800" b="1" dirty="0">
                <a:latin typeface="Sylfaen" pitchFamily="18" charset="0"/>
              </a:rPr>
              <a:t>The level of keeping the road motion rules by drivers </a:t>
            </a:r>
            <a:r>
              <a:rPr lang="en-US" sz="1800" b="1" dirty="0" smtClean="0">
                <a:latin typeface="Sylfaen" pitchFamily="18" charset="0"/>
              </a:rPr>
              <a:t> </a:t>
            </a:r>
            <a:r>
              <a:rPr lang="ka-GE" sz="1800" b="1" dirty="0" smtClean="0">
                <a:latin typeface="Sylfaen" pitchFamily="18" charset="0"/>
              </a:rPr>
              <a:t>| </a:t>
            </a:r>
            <a:r>
              <a:rPr lang="en-US" sz="1800" b="1" dirty="0" smtClean="0">
                <a:latin typeface="Sylfaen" pitchFamily="18" charset="0"/>
              </a:rPr>
              <a:t>by age</a:t>
            </a:r>
            <a:endParaRPr lang="en-US" sz="1800" b="1" dirty="0">
              <a:latin typeface="Sylfaen" pitchFamily="18" charset="0"/>
            </a:endParaRPr>
          </a:p>
        </p:txBody>
      </p:sp>
      <p:sp>
        <p:nvSpPr>
          <p:cNvPr id="3" name="Rounded Rectangle 2"/>
          <p:cNvSpPr/>
          <p:nvPr/>
        </p:nvSpPr>
        <p:spPr>
          <a:xfrm>
            <a:off x="287524" y="984352"/>
            <a:ext cx="1692188" cy="406923"/>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latin typeface="Sylfaen" pitchFamily="18" charset="0"/>
              </a:rPr>
              <a:t>Made </a:t>
            </a:r>
            <a:r>
              <a:rPr lang="en-US" sz="1200" b="1" dirty="0">
                <a:solidFill>
                  <a:schemeClr val="tx1"/>
                </a:solidFill>
                <a:latin typeface="Sylfaen" pitchFamily="18" charset="0"/>
              </a:rPr>
              <a:t>a way for a pedestrian</a:t>
            </a:r>
          </a:p>
        </p:txBody>
      </p:sp>
      <p:sp>
        <p:nvSpPr>
          <p:cNvPr id="6" name="Right Arrow 5"/>
          <p:cNvSpPr/>
          <p:nvPr/>
        </p:nvSpPr>
        <p:spPr>
          <a:xfrm rot="5400000">
            <a:off x="809581" y="1367249"/>
            <a:ext cx="180021" cy="2280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ylfaen" pitchFamily="18" charset="0"/>
            </a:endParaRPr>
          </a:p>
        </p:txBody>
      </p:sp>
      <p:sp>
        <p:nvSpPr>
          <p:cNvPr id="13" name="Smiley Face 12"/>
          <p:cNvSpPr/>
          <p:nvPr/>
        </p:nvSpPr>
        <p:spPr>
          <a:xfrm>
            <a:off x="3245982" y="5137399"/>
            <a:ext cx="396044" cy="164800"/>
          </a:xfrm>
          <a:prstGeom prst="smileyFace">
            <a:avLst>
              <a:gd name="adj" fmla="val -4653"/>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ylfaen" pitchFamily="18" charset="0"/>
            </a:endParaRPr>
          </a:p>
        </p:txBody>
      </p:sp>
      <p:sp>
        <p:nvSpPr>
          <p:cNvPr id="18" name="Smiley Face 17"/>
          <p:cNvSpPr/>
          <p:nvPr/>
        </p:nvSpPr>
        <p:spPr>
          <a:xfrm>
            <a:off x="3245982" y="5352432"/>
            <a:ext cx="396044" cy="164800"/>
          </a:xfrm>
          <a:prstGeom prst="smileyFace">
            <a:avLst>
              <a:gd name="adj" fmla="val -4653"/>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ylfaen" pitchFamily="18" charset="0"/>
            </a:endParaRPr>
          </a:p>
        </p:txBody>
      </p:sp>
      <p:sp>
        <p:nvSpPr>
          <p:cNvPr id="21" name="Smiley Face 20"/>
          <p:cNvSpPr/>
          <p:nvPr/>
        </p:nvSpPr>
        <p:spPr>
          <a:xfrm>
            <a:off x="3275856" y="4655480"/>
            <a:ext cx="366170" cy="215033"/>
          </a:xfrm>
          <a:prstGeom prst="smileyFace">
            <a:avLst>
              <a:gd name="adj" fmla="val 4653"/>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ylfaen" pitchFamily="18" charset="0"/>
            </a:endParaRPr>
          </a:p>
        </p:txBody>
      </p:sp>
      <p:pic>
        <p:nvPicPr>
          <p:cNvPr id="2050" name="Picture 2" descr="D:\System\Desktop\Road safety\BarriePopulation.png"/>
          <p:cNvPicPr>
            <a:picLocks noChangeAspect="1" noChangeArrowheads="1"/>
          </p:cNvPicPr>
          <p:nvPr/>
        </p:nvPicPr>
        <p:blipFill rotWithShape="1">
          <a:blip r:embed="rId4" cstate="print">
            <a:extLst>
              <a:ext uri="{28A0092B-C50C-407E-A947-70E740481C1C}">
                <a14:useLocalDpi xmlns:a14="http://schemas.microsoft.com/office/drawing/2010/main" xmlns="" val="0"/>
              </a:ext>
            </a:extLst>
          </a:blip>
          <a:srcRect l="13047" t="15976" r="11868" b="11512"/>
          <a:stretch/>
        </p:blipFill>
        <p:spPr bwMode="auto">
          <a:xfrm>
            <a:off x="1691680" y="2132856"/>
            <a:ext cx="1881455" cy="1080120"/>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5" name="Table 4"/>
          <p:cNvGraphicFramePr>
            <a:graphicFrameLocks noGrp="1"/>
          </p:cNvGraphicFramePr>
          <p:nvPr>
            <p:extLst>
              <p:ext uri="{D42A27DB-BD31-4B8C-83A1-F6EECF244321}">
                <p14:modId xmlns:p14="http://schemas.microsoft.com/office/powerpoint/2010/main" xmlns="" val="105690854"/>
              </p:ext>
            </p:extLst>
          </p:nvPr>
        </p:nvGraphicFramePr>
        <p:xfrm>
          <a:off x="71879" y="4608744"/>
          <a:ext cx="551892" cy="914400"/>
        </p:xfrm>
        <a:graphic>
          <a:graphicData uri="http://schemas.openxmlformats.org/drawingml/2006/table">
            <a:tbl>
              <a:tblPr firstRow="1" bandRow="1">
                <a:tableStyleId>{5C22544A-7EE6-4342-B048-85BDC9FD1C3A}</a:tableStyleId>
              </a:tblPr>
              <a:tblGrid>
                <a:gridCol w="551892"/>
              </a:tblGrid>
              <a:tr h="0">
                <a:tc>
                  <a:txBody>
                    <a:bodyPr/>
                    <a:lstStyle/>
                    <a:p>
                      <a:r>
                        <a:rPr lang="en-US" sz="900" b="0" dirty="0" smtClean="0">
                          <a:solidFill>
                            <a:schemeClr val="tx1"/>
                          </a:solidFill>
                        </a:rPr>
                        <a:t>N=</a:t>
                      </a:r>
                      <a:r>
                        <a:rPr lang="ka-GE" sz="900" b="0" dirty="0" smtClean="0">
                          <a:solidFill>
                            <a:schemeClr val="tx1"/>
                          </a:solidFill>
                        </a:rPr>
                        <a:t>979</a:t>
                      </a:r>
                      <a:endParaRPr lang="en-US" sz="9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r>
                        <a:rPr lang="en-US" sz="900" b="0" dirty="0" smtClean="0">
                          <a:solidFill>
                            <a:schemeClr val="tx1"/>
                          </a:solidFill>
                        </a:rPr>
                        <a:t>N=</a:t>
                      </a:r>
                      <a:r>
                        <a:rPr lang="ka-GE" sz="900" b="0" dirty="0" smtClean="0">
                          <a:solidFill>
                            <a:schemeClr val="tx1"/>
                          </a:solidFill>
                        </a:rPr>
                        <a:t>3020</a:t>
                      </a:r>
                      <a:endParaRPr lang="en-US" sz="9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r>
                        <a:rPr lang="en-US" sz="900" b="0" dirty="0" smtClean="0">
                          <a:solidFill>
                            <a:schemeClr val="tx1"/>
                          </a:solidFill>
                        </a:rPr>
                        <a:t>N=</a:t>
                      </a:r>
                      <a:r>
                        <a:rPr lang="ka-GE" sz="900" b="0" dirty="0" smtClean="0">
                          <a:solidFill>
                            <a:schemeClr val="tx1"/>
                          </a:solidFill>
                        </a:rPr>
                        <a:t>2670</a:t>
                      </a:r>
                      <a:endParaRPr lang="en-US" sz="9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r>
                        <a:rPr lang="en-US" sz="900" b="0" dirty="0" smtClean="0">
                          <a:solidFill>
                            <a:schemeClr val="tx1"/>
                          </a:solidFill>
                        </a:rPr>
                        <a:t>N=</a:t>
                      </a:r>
                      <a:r>
                        <a:rPr lang="ka-GE" sz="900" b="0" dirty="0" smtClean="0">
                          <a:solidFill>
                            <a:schemeClr val="tx1"/>
                          </a:solidFill>
                        </a:rPr>
                        <a:t>747</a:t>
                      </a:r>
                      <a:endParaRPr lang="en-US" sz="9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xmlns="" val="25565160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p:cNvGraphicFramePr/>
          <p:nvPr>
            <p:extLst>
              <p:ext uri="{D42A27DB-BD31-4B8C-83A1-F6EECF244321}">
                <p14:modId xmlns:p14="http://schemas.microsoft.com/office/powerpoint/2010/main" xmlns="" val="3263026043"/>
              </p:ext>
            </p:extLst>
          </p:nvPr>
        </p:nvGraphicFramePr>
        <p:xfrm>
          <a:off x="172125" y="1394386"/>
          <a:ext cx="8892480" cy="3864332"/>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552400" y="260648"/>
            <a:ext cx="7620000" cy="562074"/>
          </a:xfrm>
          <a:noFill/>
        </p:spPr>
        <p:txBody>
          <a:bodyPr/>
          <a:lstStyle/>
          <a:p>
            <a:r>
              <a:rPr lang="en-US" sz="1800" b="1" dirty="0">
                <a:latin typeface="Sylfaen" pitchFamily="18" charset="0"/>
              </a:rPr>
              <a:t>The level of keeping the road motion rules by drivers</a:t>
            </a:r>
            <a:r>
              <a:rPr lang="ka-GE" sz="1800" b="1" dirty="0" smtClean="0">
                <a:latin typeface="Sylfaen" pitchFamily="18" charset="0"/>
              </a:rPr>
              <a:t> | </a:t>
            </a:r>
            <a:r>
              <a:rPr lang="en-US" sz="1800" b="1" dirty="0" smtClean="0">
                <a:latin typeface="Sylfaen" pitchFamily="18" charset="0"/>
              </a:rPr>
              <a:t>by car type</a:t>
            </a:r>
            <a:endParaRPr lang="en-US" sz="1800" b="1" dirty="0">
              <a:latin typeface="Sylfaen" pitchFamily="18" charset="0"/>
            </a:endParaRPr>
          </a:p>
        </p:txBody>
      </p:sp>
      <p:sp>
        <p:nvSpPr>
          <p:cNvPr id="7" name="Rectangle 6"/>
          <p:cNvSpPr/>
          <p:nvPr/>
        </p:nvSpPr>
        <p:spPr>
          <a:xfrm>
            <a:off x="6028488" y="2147263"/>
            <a:ext cx="1005403" cy="307777"/>
          </a:xfrm>
          <a:prstGeom prst="rect">
            <a:avLst/>
          </a:prstGeom>
        </p:spPr>
        <p:txBody>
          <a:bodyPr wrap="none">
            <a:spAutoFit/>
          </a:bodyPr>
          <a:lstStyle/>
          <a:p>
            <a:pPr lvl="0"/>
            <a:r>
              <a:rPr lang="en-US" sz="1400" b="1" dirty="0" smtClean="0">
                <a:solidFill>
                  <a:prstClr val="black"/>
                </a:solidFill>
                <a:latin typeface="Sylfaen" pitchFamily="18" charset="0"/>
              </a:rPr>
              <a:t>Heavy cars</a:t>
            </a:r>
            <a:endParaRPr lang="en-US" sz="1400" dirty="0">
              <a:solidFill>
                <a:prstClr val="black"/>
              </a:solidFill>
              <a:latin typeface="Sylfaen" pitchFamily="18" charset="0"/>
            </a:endParaRPr>
          </a:p>
        </p:txBody>
      </p:sp>
      <p:sp>
        <p:nvSpPr>
          <p:cNvPr id="9" name="Rectangle 8"/>
          <p:cNvSpPr/>
          <p:nvPr/>
        </p:nvSpPr>
        <p:spPr>
          <a:xfrm>
            <a:off x="3718956" y="2146604"/>
            <a:ext cx="1296144" cy="307777"/>
          </a:xfrm>
          <a:prstGeom prst="rect">
            <a:avLst/>
          </a:prstGeom>
          <a:noFill/>
        </p:spPr>
        <p:txBody>
          <a:bodyPr wrap="square">
            <a:spAutoFit/>
          </a:bodyPr>
          <a:lstStyle/>
          <a:p>
            <a:pPr lvl="0" algn="ctr"/>
            <a:r>
              <a:rPr lang="en-US" sz="1400" b="1" dirty="0" smtClean="0">
                <a:solidFill>
                  <a:prstClr val="black"/>
                </a:solidFill>
                <a:latin typeface="Sylfaen" pitchFamily="18" charset="0"/>
              </a:rPr>
              <a:t>SUV</a:t>
            </a:r>
            <a:endParaRPr lang="en-US" sz="1400" dirty="0">
              <a:solidFill>
                <a:prstClr val="black"/>
              </a:solidFill>
              <a:latin typeface="Sylfaen" pitchFamily="18" charset="0"/>
            </a:endParaRPr>
          </a:p>
        </p:txBody>
      </p:sp>
      <p:sp>
        <p:nvSpPr>
          <p:cNvPr id="13" name="Rounded Rectangle 12"/>
          <p:cNvSpPr/>
          <p:nvPr/>
        </p:nvSpPr>
        <p:spPr>
          <a:xfrm>
            <a:off x="4175956" y="3212976"/>
            <a:ext cx="504056" cy="329600"/>
          </a:xfrm>
          <a:prstGeom prst="roundRect">
            <a:avLst/>
          </a:prstGeom>
          <a:noFill/>
          <a:ln>
            <a:solidFill>
              <a:schemeClr val="accent1"/>
            </a:solid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ylfaen" pitchFamily="18" charset="0"/>
            </a:endParaRPr>
          </a:p>
        </p:txBody>
      </p:sp>
      <p:sp>
        <p:nvSpPr>
          <p:cNvPr id="16" name="Rectangle 15"/>
          <p:cNvSpPr/>
          <p:nvPr/>
        </p:nvSpPr>
        <p:spPr>
          <a:xfrm>
            <a:off x="2136019" y="2132856"/>
            <a:ext cx="606256" cy="307777"/>
          </a:xfrm>
          <a:prstGeom prst="rect">
            <a:avLst/>
          </a:prstGeom>
          <a:noFill/>
        </p:spPr>
        <p:txBody>
          <a:bodyPr wrap="none">
            <a:spAutoFit/>
          </a:bodyPr>
          <a:lstStyle/>
          <a:p>
            <a:pPr lvl="0" algn="ctr"/>
            <a:r>
              <a:rPr lang="en-US" sz="1400" b="1" dirty="0" smtClean="0">
                <a:solidFill>
                  <a:prstClr val="black"/>
                </a:solidFill>
                <a:latin typeface="Sylfaen" pitchFamily="18" charset="0"/>
              </a:rPr>
              <a:t>sedan</a:t>
            </a:r>
            <a:endParaRPr lang="en-US" sz="1400" dirty="0">
              <a:solidFill>
                <a:prstClr val="black"/>
              </a:solidFill>
              <a:latin typeface="Sylfaen" pitchFamily="18" charset="0"/>
            </a:endParaRPr>
          </a:p>
        </p:txBody>
      </p:sp>
      <p:sp>
        <p:nvSpPr>
          <p:cNvPr id="3" name="Rounded Rectangle 2"/>
          <p:cNvSpPr/>
          <p:nvPr/>
        </p:nvSpPr>
        <p:spPr>
          <a:xfrm>
            <a:off x="395537" y="2060848"/>
            <a:ext cx="1224136" cy="434441"/>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latin typeface="Sylfaen" pitchFamily="18" charset="0"/>
              </a:rPr>
              <a:t>Made </a:t>
            </a:r>
            <a:r>
              <a:rPr lang="en-US" sz="1200" b="1" dirty="0">
                <a:solidFill>
                  <a:schemeClr val="tx1"/>
                </a:solidFill>
                <a:latin typeface="Sylfaen" pitchFamily="18" charset="0"/>
              </a:rPr>
              <a:t>a way for a pedestrian</a:t>
            </a:r>
          </a:p>
        </p:txBody>
      </p:sp>
      <p:sp>
        <p:nvSpPr>
          <p:cNvPr id="6" name="Right Arrow 5"/>
          <p:cNvSpPr/>
          <p:nvPr/>
        </p:nvSpPr>
        <p:spPr>
          <a:xfrm>
            <a:off x="1619673" y="2166391"/>
            <a:ext cx="216022" cy="2424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ylfaen" pitchFamily="18" charset="0"/>
            </a:endParaRPr>
          </a:p>
        </p:txBody>
      </p:sp>
      <p:sp>
        <p:nvSpPr>
          <p:cNvPr id="8" name="Rectangle 7"/>
          <p:cNvSpPr/>
          <p:nvPr/>
        </p:nvSpPr>
        <p:spPr>
          <a:xfrm>
            <a:off x="1403648" y="5215248"/>
            <a:ext cx="916428" cy="403020"/>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Sylfaen" pitchFamily="18" charset="0"/>
              </a:rPr>
              <a:t>N=</a:t>
            </a:r>
            <a:r>
              <a:rPr lang="ka-GE" sz="1400" dirty="0" smtClean="0">
                <a:solidFill>
                  <a:schemeClr val="tx1"/>
                </a:solidFill>
                <a:latin typeface="Sylfaen" pitchFamily="18" charset="0"/>
              </a:rPr>
              <a:t>4 859</a:t>
            </a:r>
            <a:endParaRPr lang="en-US" sz="1400" dirty="0">
              <a:solidFill>
                <a:schemeClr val="tx1"/>
              </a:solidFill>
              <a:latin typeface="Sylfaen" pitchFamily="18" charset="0"/>
            </a:endParaRPr>
          </a:p>
        </p:txBody>
      </p:sp>
      <p:sp>
        <p:nvSpPr>
          <p:cNvPr id="19" name="Rectangle 18"/>
          <p:cNvSpPr/>
          <p:nvPr/>
        </p:nvSpPr>
        <p:spPr>
          <a:xfrm>
            <a:off x="3779912" y="5204232"/>
            <a:ext cx="916428" cy="403020"/>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Sylfaen" pitchFamily="18" charset="0"/>
              </a:rPr>
              <a:t>N=</a:t>
            </a:r>
            <a:r>
              <a:rPr lang="ka-GE" sz="1400" dirty="0" smtClean="0">
                <a:solidFill>
                  <a:schemeClr val="tx1"/>
                </a:solidFill>
                <a:latin typeface="Sylfaen" pitchFamily="18" charset="0"/>
              </a:rPr>
              <a:t>1 960</a:t>
            </a:r>
            <a:endParaRPr lang="en-US" sz="1400" dirty="0">
              <a:solidFill>
                <a:schemeClr val="tx1"/>
              </a:solidFill>
              <a:latin typeface="Sylfaen" pitchFamily="18" charset="0"/>
            </a:endParaRPr>
          </a:p>
        </p:txBody>
      </p:sp>
      <p:sp>
        <p:nvSpPr>
          <p:cNvPr id="25" name="Rectangle 24"/>
          <p:cNvSpPr/>
          <p:nvPr/>
        </p:nvSpPr>
        <p:spPr>
          <a:xfrm>
            <a:off x="6156176" y="5229200"/>
            <a:ext cx="916428" cy="403020"/>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Sylfaen" pitchFamily="18" charset="0"/>
              </a:rPr>
              <a:t>N=</a:t>
            </a:r>
            <a:r>
              <a:rPr lang="ka-GE" sz="1400" dirty="0" smtClean="0">
                <a:solidFill>
                  <a:schemeClr val="tx1"/>
                </a:solidFill>
                <a:latin typeface="Sylfaen" pitchFamily="18" charset="0"/>
              </a:rPr>
              <a:t>624</a:t>
            </a:r>
            <a:endParaRPr lang="en-US" sz="1400" dirty="0">
              <a:solidFill>
                <a:schemeClr val="tx1"/>
              </a:solidFill>
              <a:latin typeface="Sylfaen" pitchFamily="18" charset="0"/>
            </a:endParaRPr>
          </a:p>
        </p:txBody>
      </p:sp>
      <p:pic>
        <p:nvPicPr>
          <p:cNvPr id="1027" name="Picture 3" descr="D:\System\Desktop\jeep-with-roof-md.pn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6785" t="23758" r="9381" b="22169"/>
          <a:stretch/>
        </p:blipFill>
        <p:spPr bwMode="auto">
          <a:xfrm>
            <a:off x="4051760" y="1525728"/>
            <a:ext cx="540000" cy="323819"/>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D:\System\Desktop\1311264-10_492007.gif"/>
          <p:cNvPicPr>
            <a:picLocks noChangeAspect="1" noChangeArrowheads="1"/>
          </p:cNvPicPr>
          <p:nvPr/>
        </p:nvPicPr>
        <p:blipFill rotWithShape="1">
          <a:blip r:embed="rId4" cstate="print">
            <a:extLst>
              <a:ext uri="{28A0092B-C50C-407E-A947-70E740481C1C}">
                <a14:useLocalDpi xmlns:a14="http://schemas.microsoft.com/office/drawing/2010/main" xmlns="" val="0"/>
              </a:ext>
            </a:extLst>
          </a:blip>
          <a:srcRect t="25045" b="25284"/>
          <a:stretch/>
        </p:blipFill>
        <p:spPr bwMode="auto">
          <a:xfrm>
            <a:off x="6228240" y="1594484"/>
            <a:ext cx="504000" cy="250340"/>
          </a:xfrm>
          <a:prstGeom prst="rect">
            <a:avLst/>
          </a:prstGeom>
          <a:noFill/>
          <a:extLst>
            <a:ext uri="{909E8E84-426E-40dd-AFC4-6F175D3DCCD1}">
              <a14:hiddenFill xmlns:a14="http://schemas.microsoft.com/office/drawing/2010/main" xmlns="">
                <a:solidFill>
                  <a:srgbClr val="FFFFFF"/>
                </a:solidFill>
              </a14:hiddenFill>
            </a:ext>
          </a:extLst>
        </p:spPr>
      </p:pic>
      <p:pic>
        <p:nvPicPr>
          <p:cNvPr id="1029" name="Picture 5" descr="D:\System\Desktop\B.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2051720" y="1585954"/>
            <a:ext cx="648000" cy="24516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3477775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p:cNvSpPr txBox="1">
            <a:spLocks/>
          </p:cNvSpPr>
          <p:nvPr/>
        </p:nvSpPr>
        <p:spPr>
          <a:xfrm>
            <a:off x="685800" y="1628800"/>
            <a:ext cx="7543800" cy="781943"/>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r"/>
            <a:r>
              <a:rPr lang="en-US" sz="3600" b="1" dirty="0">
                <a:latin typeface="Sylfaen" pitchFamily="18" charset="0"/>
              </a:rPr>
              <a:t>4</a:t>
            </a:r>
            <a:r>
              <a:rPr lang="ka-GE" sz="3600" b="1" dirty="0" smtClean="0">
                <a:latin typeface="Sylfaen" pitchFamily="18" charset="0"/>
              </a:rPr>
              <a:t>.2. </a:t>
            </a:r>
            <a:r>
              <a:rPr lang="en-US" sz="3600" b="1" dirty="0" smtClean="0">
                <a:latin typeface="Sylfaen" pitchFamily="18" charset="0"/>
              </a:rPr>
              <a:t>Drivers’ opinion study</a:t>
            </a:r>
            <a:endParaRPr lang="en-US" sz="3600" b="1" dirty="0">
              <a:latin typeface="Sylfaen" pitchFamily="18" charset="0"/>
            </a:endParaRPr>
          </a:p>
        </p:txBody>
      </p:sp>
    </p:spTree>
    <p:extLst>
      <p:ext uri="{BB962C8B-B14F-4D97-AF65-F5344CB8AC3E}">
        <p14:creationId xmlns:p14="http://schemas.microsoft.com/office/powerpoint/2010/main" xmlns="" val="8011405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1124744"/>
            <a:ext cx="4032448" cy="2308324"/>
          </a:xfrm>
          <a:prstGeom prst="rect">
            <a:avLst/>
          </a:prstGeom>
          <a:noFill/>
        </p:spPr>
        <p:txBody>
          <a:bodyPr wrap="square" rtlCol="0">
            <a:spAutoFit/>
          </a:bodyPr>
          <a:lstStyle/>
          <a:p>
            <a:pPr marL="228600" indent="-228600">
              <a:lnSpc>
                <a:spcPct val="200000"/>
              </a:lnSpc>
              <a:buAutoNum type="arabicPeriod"/>
            </a:pPr>
            <a:r>
              <a:rPr lang="en-US" sz="1600" b="1" dirty="0">
                <a:solidFill>
                  <a:schemeClr val="tx1">
                    <a:lumMod val="50000"/>
                    <a:lumOff val="50000"/>
                  </a:schemeClr>
                </a:solidFill>
                <a:latin typeface="Sylfaen" pitchFamily="18" charset="0"/>
              </a:rPr>
              <a:t>Research design</a:t>
            </a:r>
            <a:endParaRPr lang="ka-GE" sz="1600" b="1" dirty="0">
              <a:solidFill>
                <a:schemeClr val="tx1">
                  <a:lumMod val="50000"/>
                  <a:lumOff val="50000"/>
                </a:schemeClr>
              </a:solidFill>
              <a:latin typeface="Sylfaen" pitchFamily="18" charset="0"/>
            </a:endParaRPr>
          </a:p>
          <a:p>
            <a:pPr marL="228600" indent="-228600">
              <a:lnSpc>
                <a:spcPct val="200000"/>
              </a:lnSpc>
              <a:buAutoNum type="arabicPeriod"/>
            </a:pPr>
            <a:r>
              <a:rPr lang="en-US" sz="1600" b="1" dirty="0">
                <a:solidFill>
                  <a:schemeClr val="tx1">
                    <a:lumMod val="50000"/>
                    <a:lumOff val="50000"/>
                  </a:schemeClr>
                </a:solidFill>
                <a:latin typeface="Sylfaen" pitchFamily="18" charset="0"/>
              </a:rPr>
              <a:t>Main findings of a research</a:t>
            </a:r>
            <a:endParaRPr lang="ka-GE" sz="1600" b="1" dirty="0">
              <a:solidFill>
                <a:schemeClr val="tx1">
                  <a:lumMod val="50000"/>
                  <a:lumOff val="50000"/>
                </a:schemeClr>
              </a:solidFill>
              <a:latin typeface="Sylfaen" pitchFamily="18" charset="0"/>
            </a:endParaRPr>
          </a:p>
          <a:p>
            <a:pPr marL="228600" indent="-228600">
              <a:lnSpc>
                <a:spcPct val="200000"/>
              </a:lnSpc>
              <a:buAutoNum type="arabicPeriod"/>
            </a:pPr>
            <a:r>
              <a:rPr lang="en-US" sz="1600" b="1" dirty="0">
                <a:solidFill>
                  <a:schemeClr val="tx1">
                    <a:lumMod val="50000"/>
                    <a:lumOff val="50000"/>
                  </a:schemeClr>
                </a:solidFill>
                <a:latin typeface="Sylfaen" pitchFamily="18" charset="0"/>
              </a:rPr>
              <a:t>Results of a research</a:t>
            </a:r>
            <a:endParaRPr lang="ka-GE" sz="1600" b="1" dirty="0">
              <a:solidFill>
                <a:schemeClr val="tx1">
                  <a:lumMod val="50000"/>
                  <a:lumOff val="50000"/>
                </a:schemeClr>
              </a:solidFill>
              <a:latin typeface="Sylfaen" pitchFamily="18" charset="0"/>
            </a:endParaRPr>
          </a:p>
          <a:p>
            <a:pPr lvl="1">
              <a:lnSpc>
                <a:spcPct val="150000"/>
              </a:lnSpc>
            </a:pPr>
            <a:r>
              <a:rPr lang="ka-GE" sz="1600" dirty="0" smtClean="0">
                <a:solidFill>
                  <a:schemeClr val="bg1">
                    <a:lumMod val="65000"/>
                  </a:schemeClr>
                </a:solidFill>
              </a:rPr>
              <a:t>3.1 </a:t>
            </a:r>
            <a:r>
              <a:rPr lang="en-US" sz="1600" dirty="0" smtClean="0">
                <a:solidFill>
                  <a:schemeClr val="bg1">
                    <a:lumMod val="65000"/>
                  </a:schemeClr>
                </a:solidFill>
              </a:rPr>
              <a:t>Observation on drivers</a:t>
            </a:r>
          </a:p>
          <a:p>
            <a:pPr lvl="1">
              <a:lnSpc>
                <a:spcPct val="150000"/>
              </a:lnSpc>
            </a:pPr>
            <a:r>
              <a:rPr lang="ka-GE" sz="1600" dirty="0" smtClean="0">
                <a:solidFill>
                  <a:schemeClr val="bg1">
                    <a:lumMod val="65000"/>
                  </a:schemeClr>
                </a:solidFill>
              </a:rPr>
              <a:t>3.2 </a:t>
            </a:r>
            <a:r>
              <a:rPr lang="en-US" sz="1600" dirty="0" smtClean="0">
                <a:solidFill>
                  <a:schemeClr val="bg1">
                    <a:lumMod val="65000"/>
                  </a:schemeClr>
                </a:solidFill>
              </a:rPr>
              <a:t>Drivers’ opinion study</a:t>
            </a:r>
            <a:endParaRPr lang="en-US" sz="1600" dirty="0">
              <a:solidFill>
                <a:schemeClr val="bg1">
                  <a:lumMod val="65000"/>
                </a:schemeClr>
              </a:solidFill>
            </a:endParaRPr>
          </a:p>
        </p:txBody>
      </p:sp>
      <p:sp>
        <p:nvSpPr>
          <p:cNvPr id="4" name="Title 1"/>
          <p:cNvSpPr>
            <a:spLocks noGrp="1"/>
          </p:cNvSpPr>
          <p:nvPr>
            <p:ph type="title"/>
          </p:nvPr>
        </p:nvSpPr>
        <p:spPr>
          <a:xfrm>
            <a:off x="552400" y="260648"/>
            <a:ext cx="7620000" cy="562074"/>
          </a:xfrm>
          <a:noFill/>
        </p:spPr>
        <p:txBody>
          <a:bodyPr/>
          <a:lstStyle/>
          <a:p>
            <a:r>
              <a:rPr lang="en-US" sz="1800" b="1" dirty="0" smtClean="0"/>
              <a:t>content</a:t>
            </a:r>
            <a:endParaRPr lang="en-US" sz="1800" b="1" dirty="0"/>
          </a:p>
        </p:txBody>
      </p:sp>
    </p:spTree>
    <p:extLst>
      <p:ext uri="{BB962C8B-B14F-4D97-AF65-F5344CB8AC3E}">
        <p14:creationId xmlns:p14="http://schemas.microsoft.com/office/powerpoint/2010/main" xmlns="" val="1004019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8"/>
          <p:cNvSpPr>
            <a:spLocks noChangeArrowheads="1"/>
          </p:cNvSpPr>
          <p:nvPr/>
        </p:nvSpPr>
        <p:spPr bwMode="auto">
          <a:xfrm>
            <a:off x="539552" y="1088828"/>
            <a:ext cx="5472608" cy="430887"/>
          </a:xfrm>
          <a:prstGeom prst="rect">
            <a:avLst/>
          </a:prstGeom>
          <a:noFill/>
          <a:ln w="9525">
            <a:noFill/>
            <a:miter lim="800000"/>
            <a:headEnd/>
            <a:tailEnd/>
          </a:ln>
        </p:spPr>
        <p:txBody>
          <a:bodyPr wrap="square">
            <a:spAutoFit/>
          </a:bodyPr>
          <a:lstStyle/>
          <a:p>
            <a:r>
              <a:rPr lang="en-US" sz="1100" dirty="0" smtClean="0">
                <a:latin typeface="Sylfaen" pitchFamily="18" charset="0"/>
              </a:rPr>
              <a:t>Please tell me, to your mind, who has a priority while crossing the road at Zebra crossing without a traffic light </a:t>
            </a:r>
            <a:r>
              <a:rPr lang="ka-GE" sz="1100" dirty="0" smtClean="0">
                <a:latin typeface="Sylfaen" pitchFamily="18" charset="0"/>
              </a:rPr>
              <a:t>– </a:t>
            </a:r>
            <a:r>
              <a:rPr lang="en-US" sz="1100" dirty="0" smtClean="0">
                <a:latin typeface="Sylfaen" pitchFamily="18" charset="0"/>
              </a:rPr>
              <a:t>Who has to let the way - driver or pedestrian? </a:t>
            </a:r>
            <a:endParaRPr lang="en-US" sz="1100" dirty="0">
              <a:latin typeface="Sylfaen" pitchFamily="18" charset="0"/>
            </a:endParaRPr>
          </a:p>
        </p:txBody>
      </p:sp>
      <p:sp>
        <p:nvSpPr>
          <p:cNvPr id="2" name="Title 1"/>
          <p:cNvSpPr>
            <a:spLocks noGrp="1"/>
          </p:cNvSpPr>
          <p:nvPr>
            <p:ph type="title"/>
          </p:nvPr>
        </p:nvSpPr>
        <p:spPr>
          <a:xfrm>
            <a:off x="457200" y="274638"/>
            <a:ext cx="7620000" cy="562074"/>
          </a:xfrm>
          <a:noFill/>
        </p:spPr>
        <p:txBody>
          <a:bodyPr/>
          <a:lstStyle/>
          <a:p>
            <a:r>
              <a:rPr lang="en-US" sz="1800" b="1" dirty="0" smtClean="0">
                <a:latin typeface="Sylfaen" pitchFamily="18" charset="0"/>
              </a:rPr>
              <a:t>The level of declared behavior at the Zebra crossing without a traffic light </a:t>
            </a:r>
            <a:r>
              <a:rPr lang="ka-GE" sz="1800" b="1" dirty="0" smtClean="0">
                <a:latin typeface="Sylfaen" pitchFamily="18" charset="0"/>
              </a:rPr>
              <a:t>| </a:t>
            </a:r>
            <a:r>
              <a:rPr lang="en-US" sz="1800" b="1" dirty="0" smtClean="0">
                <a:latin typeface="Sylfaen" pitchFamily="18" charset="0"/>
              </a:rPr>
              <a:t>Overall picture</a:t>
            </a:r>
            <a:endParaRPr lang="en-US" sz="1800" b="1" dirty="0">
              <a:latin typeface="Sylfaen" pitchFamily="18" charset="0"/>
            </a:endParaRPr>
          </a:p>
        </p:txBody>
      </p:sp>
      <p:cxnSp>
        <p:nvCxnSpPr>
          <p:cNvPr id="4" name="Straight Connector 3"/>
          <p:cNvCxnSpPr/>
          <p:nvPr/>
        </p:nvCxnSpPr>
        <p:spPr>
          <a:xfrm flipV="1">
            <a:off x="554066" y="1502681"/>
            <a:ext cx="5890222" cy="1"/>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7596336" y="6122043"/>
            <a:ext cx="744717" cy="345526"/>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Sylfaen" pitchFamily="18" charset="0"/>
              </a:rPr>
              <a:t>N=</a:t>
            </a:r>
            <a:r>
              <a:rPr lang="ka-GE" sz="1400" dirty="0" smtClean="0">
                <a:solidFill>
                  <a:schemeClr val="tx1"/>
                </a:solidFill>
                <a:latin typeface="Sylfaen" pitchFamily="18" charset="0"/>
              </a:rPr>
              <a:t>200</a:t>
            </a:r>
            <a:endParaRPr lang="en-US" sz="1400" dirty="0">
              <a:solidFill>
                <a:schemeClr val="tx1"/>
              </a:solidFill>
              <a:latin typeface="Sylfaen" pitchFamily="18" charset="0"/>
            </a:endParaRPr>
          </a:p>
        </p:txBody>
      </p:sp>
      <p:graphicFrame>
        <p:nvGraphicFramePr>
          <p:cNvPr id="22" name="Chart 21"/>
          <p:cNvGraphicFramePr/>
          <p:nvPr>
            <p:extLst>
              <p:ext uri="{D42A27DB-BD31-4B8C-83A1-F6EECF244321}">
                <p14:modId xmlns:p14="http://schemas.microsoft.com/office/powerpoint/2010/main" xmlns="" val="3248458330"/>
              </p:ext>
            </p:extLst>
          </p:nvPr>
        </p:nvGraphicFramePr>
        <p:xfrm>
          <a:off x="539552" y="1538597"/>
          <a:ext cx="4264839" cy="2682491"/>
        </p:xfrm>
        <a:graphic>
          <a:graphicData uri="http://schemas.openxmlformats.org/drawingml/2006/chart">
            <c:chart xmlns:c="http://schemas.openxmlformats.org/drawingml/2006/chart" xmlns:r="http://schemas.openxmlformats.org/officeDocument/2006/relationships" r:id="rId2"/>
          </a:graphicData>
        </a:graphic>
      </p:graphicFrame>
      <p:sp>
        <p:nvSpPr>
          <p:cNvPr id="27" name="Rectangle 8"/>
          <p:cNvSpPr>
            <a:spLocks noChangeArrowheads="1"/>
          </p:cNvSpPr>
          <p:nvPr/>
        </p:nvSpPr>
        <p:spPr bwMode="auto">
          <a:xfrm>
            <a:off x="539552" y="3908517"/>
            <a:ext cx="5904736" cy="430887"/>
          </a:xfrm>
          <a:prstGeom prst="rect">
            <a:avLst/>
          </a:prstGeom>
          <a:noFill/>
          <a:ln w="9525">
            <a:noFill/>
            <a:miter lim="800000"/>
            <a:headEnd/>
            <a:tailEnd/>
          </a:ln>
        </p:spPr>
        <p:txBody>
          <a:bodyPr wrap="square">
            <a:spAutoFit/>
          </a:bodyPr>
          <a:lstStyle/>
          <a:p>
            <a:r>
              <a:rPr lang="en-US" sz="1100" dirty="0" smtClean="0">
                <a:latin typeface="Sylfaen" pitchFamily="18" charset="0"/>
              </a:rPr>
              <a:t>Please tell me, considering last 6 months, which statement describes your, as a driver’s behavior the most at Zebras?</a:t>
            </a:r>
            <a:endParaRPr lang="en-US" sz="1100" dirty="0">
              <a:latin typeface="Sylfaen" pitchFamily="18" charset="0"/>
            </a:endParaRPr>
          </a:p>
        </p:txBody>
      </p:sp>
      <p:cxnSp>
        <p:nvCxnSpPr>
          <p:cNvPr id="28" name="Straight Connector 27"/>
          <p:cNvCxnSpPr/>
          <p:nvPr/>
        </p:nvCxnSpPr>
        <p:spPr>
          <a:xfrm flipV="1">
            <a:off x="554066" y="4322370"/>
            <a:ext cx="5890222" cy="1"/>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aphicFrame>
        <p:nvGraphicFramePr>
          <p:cNvPr id="29" name="Chart 28"/>
          <p:cNvGraphicFramePr/>
          <p:nvPr>
            <p:extLst>
              <p:ext uri="{D42A27DB-BD31-4B8C-83A1-F6EECF244321}">
                <p14:modId xmlns:p14="http://schemas.microsoft.com/office/powerpoint/2010/main" xmlns="" val="1515651985"/>
              </p:ext>
            </p:extLst>
          </p:nvPr>
        </p:nvGraphicFramePr>
        <p:xfrm>
          <a:off x="293077" y="4350872"/>
          <a:ext cx="5752095" cy="159840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29869891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8"/>
          <p:cNvSpPr>
            <a:spLocks noChangeArrowheads="1"/>
          </p:cNvSpPr>
          <p:nvPr/>
        </p:nvSpPr>
        <p:spPr bwMode="auto">
          <a:xfrm>
            <a:off x="539552" y="1220141"/>
            <a:ext cx="5472608" cy="430887"/>
          </a:xfrm>
          <a:prstGeom prst="rect">
            <a:avLst/>
          </a:prstGeom>
          <a:noFill/>
          <a:ln w="9525">
            <a:noFill/>
            <a:miter lim="800000"/>
            <a:headEnd/>
            <a:tailEnd/>
          </a:ln>
        </p:spPr>
        <p:txBody>
          <a:bodyPr wrap="square">
            <a:spAutoFit/>
          </a:bodyPr>
          <a:lstStyle/>
          <a:p>
            <a:r>
              <a:rPr lang="en-US" sz="1100" dirty="0" smtClean="0">
                <a:latin typeface="Sylfaen" pitchFamily="18" charset="0"/>
              </a:rPr>
              <a:t>Please tell me, considering last 6 months, in general, why do not you give a way for pedestrians at Zebra crossing without a traffic light?</a:t>
            </a:r>
            <a:endParaRPr lang="en-US" sz="1100" dirty="0">
              <a:latin typeface="Sylfaen" pitchFamily="18" charset="0"/>
            </a:endParaRPr>
          </a:p>
        </p:txBody>
      </p:sp>
      <p:sp>
        <p:nvSpPr>
          <p:cNvPr id="2" name="Title 1"/>
          <p:cNvSpPr>
            <a:spLocks noGrp="1"/>
          </p:cNvSpPr>
          <p:nvPr>
            <p:ph type="title"/>
          </p:nvPr>
        </p:nvSpPr>
        <p:spPr>
          <a:xfrm>
            <a:off x="457200" y="274638"/>
            <a:ext cx="7620000" cy="562074"/>
          </a:xfrm>
          <a:noFill/>
        </p:spPr>
        <p:txBody>
          <a:bodyPr/>
          <a:lstStyle/>
          <a:p>
            <a:r>
              <a:rPr lang="en-US" sz="1800" b="1" dirty="0" smtClean="0"/>
              <a:t>The reasons of infraction the road rules at the Zebra crossing  </a:t>
            </a:r>
            <a:r>
              <a:rPr lang="ka-GE" sz="1800" b="1" dirty="0">
                <a:latin typeface="Sylfaen" pitchFamily="18" charset="0"/>
              </a:rPr>
              <a:t>| </a:t>
            </a:r>
            <a:r>
              <a:rPr lang="en-US" sz="1800" b="1" dirty="0">
                <a:latin typeface="Sylfaen" pitchFamily="18" charset="0"/>
              </a:rPr>
              <a:t>Overall </a:t>
            </a:r>
            <a:r>
              <a:rPr lang="en-US" sz="1800" b="1" dirty="0" smtClean="0">
                <a:latin typeface="Sylfaen" pitchFamily="18" charset="0"/>
              </a:rPr>
              <a:t>picture</a:t>
            </a:r>
            <a:endParaRPr lang="en-US" sz="1800" b="1" dirty="0"/>
          </a:p>
        </p:txBody>
      </p:sp>
      <p:cxnSp>
        <p:nvCxnSpPr>
          <p:cNvPr id="4" name="Straight Connector 3"/>
          <p:cNvCxnSpPr/>
          <p:nvPr/>
        </p:nvCxnSpPr>
        <p:spPr>
          <a:xfrm flipV="1">
            <a:off x="554066" y="1633994"/>
            <a:ext cx="5314078" cy="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7596336" y="6122043"/>
            <a:ext cx="744717" cy="345526"/>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N=</a:t>
            </a:r>
            <a:r>
              <a:rPr lang="ka-GE" sz="1400" dirty="0" smtClean="0">
                <a:solidFill>
                  <a:schemeClr val="tx1"/>
                </a:solidFill>
              </a:rPr>
              <a:t>200</a:t>
            </a:r>
            <a:endParaRPr lang="en-US" sz="1400" dirty="0">
              <a:solidFill>
                <a:schemeClr val="tx1"/>
              </a:solidFill>
            </a:endParaRPr>
          </a:p>
        </p:txBody>
      </p:sp>
      <p:graphicFrame>
        <p:nvGraphicFramePr>
          <p:cNvPr id="29" name="Chart 28"/>
          <p:cNvGraphicFramePr/>
          <p:nvPr>
            <p:extLst>
              <p:ext uri="{D42A27DB-BD31-4B8C-83A1-F6EECF244321}">
                <p14:modId xmlns:p14="http://schemas.microsoft.com/office/powerpoint/2010/main" xmlns="" val="1140138099"/>
              </p:ext>
            </p:extLst>
          </p:nvPr>
        </p:nvGraphicFramePr>
        <p:xfrm>
          <a:off x="399808" y="1675108"/>
          <a:ext cx="5752095" cy="40581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2645631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8"/>
          <p:cNvSpPr>
            <a:spLocks noChangeArrowheads="1"/>
          </p:cNvSpPr>
          <p:nvPr/>
        </p:nvSpPr>
        <p:spPr bwMode="auto">
          <a:xfrm>
            <a:off x="539552" y="1196752"/>
            <a:ext cx="5472608" cy="430887"/>
          </a:xfrm>
          <a:prstGeom prst="rect">
            <a:avLst/>
          </a:prstGeom>
          <a:noFill/>
          <a:ln w="9525">
            <a:noFill/>
            <a:miter lim="800000"/>
            <a:headEnd/>
            <a:tailEnd/>
          </a:ln>
        </p:spPr>
        <p:txBody>
          <a:bodyPr wrap="square">
            <a:spAutoFit/>
          </a:bodyPr>
          <a:lstStyle/>
          <a:p>
            <a:r>
              <a:rPr lang="en-US" sz="1100" dirty="0" smtClean="0">
                <a:latin typeface="Sylfaen" pitchFamily="18" charset="0"/>
              </a:rPr>
              <a:t>Please tell me, to your mind, how dangerous is it for pedestrians to cross the Zebra without a traffic light in Tbilisi streets? </a:t>
            </a:r>
            <a:endParaRPr lang="en-US" sz="1100" dirty="0">
              <a:latin typeface="Sylfaen" pitchFamily="18" charset="0"/>
            </a:endParaRPr>
          </a:p>
        </p:txBody>
      </p:sp>
      <p:sp>
        <p:nvSpPr>
          <p:cNvPr id="2" name="Title 1"/>
          <p:cNvSpPr>
            <a:spLocks noGrp="1"/>
          </p:cNvSpPr>
          <p:nvPr>
            <p:ph type="title"/>
          </p:nvPr>
        </p:nvSpPr>
        <p:spPr>
          <a:xfrm>
            <a:off x="457200" y="274638"/>
            <a:ext cx="7620000" cy="562074"/>
          </a:xfrm>
          <a:noFill/>
        </p:spPr>
        <p:txBody>
          <a:bodyPr/>
          <a:lstStyle/>
          <a:p>
            <a:r>
              <a:rPr lang="en-US" sz="1800" b="1" dirty="0" smtClean="0">
                <a:latin typeface="Sylfaen" pitchFamily="18" charset="0"/>
              </a:rPr>
              <a:t>Perception of a danger caused by crossing a street by pedestrian at Zebras </a:t>
            </a:r>
            <a:r>
              <a:rPr lang="ka-GE" sz="1800" b="1" dirty="0" smtClean="0">
                <a:latin typeface="Sylfaen" pitchFamily="18" charset="0"/>
              </a:rPr>
              <a:t>| </a:t>
            </a:r>
            <a:r>
              <a:rPr lang="en-US" sz="1800" b="1" dirty="0" smtClean="0">
                <a:latin typeface="Sylfaen" pitchFamily="18" charset="0"/>
              </a:rPr>
              <a:t>Overall picture</a:t>
            </a:r>
            <a:endParaRPr lang="en-US" sz="1800" b="1" dirty="0">
              <a:latin typeface="Sylfaen" pitchFamily="18" charset="0"/>
            </a:endParaRPr>
          </a:p>
        </p:txBody>
      </p:sp>
      <p:cxnSp>
        <p:nvCxnSpPr>
          <p:cNvPr id="4" name="Straight Connector 3"/>
          <p:cNvCxnSpPr/>
          <p:nvPr/>
        </p:nvCxnSpPr>
        <p:spPr>
          <a:xfrm flipV="1">
            <a:off x="554066" y="1658074"/>
            <a:ext cx="5314078" cy="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7596336" y="6122043"/>
            <a:ext cx="744717" cy="345526"/>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Sylfaen" pitchFamily="18" charset="0"/>
              </a:rPr>
              <a:t>N=</a:t>
            </a:r>
            <a:r>
              <a:rPr lang="ka-GE" sz="1400" dirty="0" smtClean="0">
                <a:solidFill>
                  <a:schemeClr val="tx1"/>
                </a:solidFill>
                <a:latin typeface="Sylfaen" pitchFamily="18" charset="0"/>
              </a:rPr>
              <a:t>200</a:t>
            </a:r>
            <a:endParaRPr lang="en-US" sz="1400" dirty="0">
              <a:solidFill>
                <a:schemeClr val="tx1"/>
              </a:solidFill>
              <a:latin typeface="Sylfaen" pitchFamily="18" charset="0"/>
            </a:endParaRPr>
          </a:p>
        </p:txBody>
      </p:sp>
      <p:graphicFrame>
        <p:nvGraphicFramePr>
          <p:cNvPr id="29" name="Chart 28"/>
          <p:cNvGraphicFramePr/>
          <p:nvPr>
            <p:extLst>
              <p:ext uri="{D42A27DB-BD31-4B8C-83A1-F6EECF244321}">
                <p14:modId xmlns:p14="http://schemas.microsoft.com/office/powerpoint/2010/main" xmlns="" val="3388665202"/>
              </p:ext>
            </p:extLst>
          </p:nvPr>
        </p:nvGraphicFramePr>
        <p:xfrm>
          <a:off x="-612576" y="1675108"/>
          <a:ext cx="5752095" cy="4058148"/>
        </p:xfrm>
        <a:graphic>
          <a:graphicData uri="http://schemas.openxmlformats.org/drawingml/2006/chart">
            <c:chart xmlns:c="http://schemas.openxmlformats.org/drawingml/2006/chart" xmlns:r="http://schemas.openxmlformats.org/officeDocument/2006/relationships" r:id="rId2"/>
          </a:graphicData>
        </a:graphic>
      </p:graphicFrame>
      <p:sp>
        <p:nvSpPr>
          <p:cNvPr id="3" name="Right Brace 2"/>
          <p:cNvSpPr/>
          <p:nvPr/>
        </p:nvSpPr>
        <p:spPr>
          <a:xfrm>
            <a:off x="4788024" y="2180325"/>
            <a:ext cx="360040" cy="151216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atin typeface="Sylfaen" pitchFamily="18" charset="0"/>
            </a:endParaRPr>
          </a:p>
        </p:txBody>
      </p:sp>
      <p:sp>
        <p:nvSpPr>
          <p:cNvPr id="7" name="Rounded Rectangle 6"/>
          <p:cNvSpPr/>
          <p:nvPr/>
        </p:nvSpPr>
        <p:spPr>
          <a:xfrm>
            <a:off x="5292080" y="2684381"/>
            <a:ext cx="1008112" cy="504056"/>
          </a:xfrm>
          <a:prstGeom prst="round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dirty="0" smtClean="0">
                <a:latin typeface="Sylfaen" pitchFamily="18" charset="0"/>
              </a:rPr>
              <a:t>96%</a:t>
            </a:r>
            <a:endParaRPr lang="en-US" dirty="0">
              <a:latin typeface="Sylfaen" pitchFamily="18" charset="0"/>
            </a:endParaRPr>
          </a:p>
        </p:txBody>
      </p:sp>
    </p:spTree>
    <p:extLst>
      <p:ext uri="{BB962C8B-B14F-4D97-AF65-F5344CB8AC3E}">
        <p14:creationId xmlns:p14="http://schemas.microsoft.com/office/powerpoint/2010/main" xmlns="" val="37579242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 name="Chart 38"/>
          <p:cNvGraphicFramePr/>
          <p:nvPr>
            <p:extLst>
              <p:ext uri="{D42A27DB-BD31-4B8C-83A1-F6EECF244321}">
                <p14:modId xmlns:p14="http://schemas.microsoft.com/office/powerpoint/2010/main" xmlns="" val="3880302279"/>
              </p:ext>
            </p:extLst>
          </p:nvPr>
        </p:nvGraphicFramePr>
        <p:xfrm>
          <a:off x="698002" y="2060848"/>
          <a:ext cx="7402390" cy="3816424"/>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552400" y="260648"/>
            <a:ext cx="7620000" cy="562074"/>
          </a:xfrm>
          <a:noFill/>
        </p:spPr>
        <p:txBody>
          <a:bodyPr/>
          <a:lstStyle/>
          <a:p>
            <a:r>
              <a:rPr lang="en-US" sz="1800" b="1" dirty="0" smtClean="0">
                <a:latin typeface="Sylfaen" pitchFamily="18" charset="0"/>
              </a:rPr>
              <a:t>Stimulating factors for keeping the road motion rules </a:t>
            </a:r>
            <a:r>
              <a:rPr lang="ka-GE" sz="1800" b="1" dirty="0" smtClean="0">
                <a:latin typeface="Sylfaen" pitchFamily="18" charset="0"/>
              </a:rPr>
              <a:t>| </a:t>
            </a:r>
            <a:r>
              <a:rPr lang="en-US" sz="1800" b="1" dirty="0" smtClean="0">
                <a:latin typeface="Sylfaen" pitchFamily="18" charset="0"/>
              </a:rPr>
              <a:t>Overall picture</a:t>
            </a:r>
            <a:endParaRPr lang="en-US" sz="1800" b="1" dirty="0">
              <a:latin typeface="Sylfaen" pitchFamily="18" charset="0"/>
            </a:endParaRPr>
          </a:p>
        </p:txBody>
      </p:sp>
      <p:cxnSp>
        <p:nvCxnSpPr>
          <p:cNvPr id="4" name="Straight Connector 3"/>
          <p:cNvCxnSpPr/>
          <p:nvPr/>
        </p:nvCxnSpPr>
        <p:spPr>
          <a:xfrm>
            <a:off x="698002" y="1368635"/>
            <a:ext cx="3946006"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Rectangle 8"/>
          <p:cNvSpPr>
            <a:spLocks noChangeArrowheads="1"/>
          </p:cNvSpPr>
          <p:nvPr/>
        </p:nvSpPr>
        <p:spPr bwMode="auto">
          <a:xfrm>
            <a:off x="582529" y="908720"/>
            <a:ext cx="5141599" cy="430887"/>
          </a:xfrm>
          <a:prstGeom prst="rect">
            <a:avLst/>
          </a:prstGeom>
          <a:noFill/>
          <a:ln w="9525">
            <a:noFill/>
            <a:miter lim="800000"/>
            <a:headEnd/>
            <a:tailEnd/>
          </a:ln>
        </p:spPr>
        <p:txBody>
          <a:bodyPr wrap="square">
            <a:spAutoFit/>
          </a:bodyPr>
          <a:lstStyle/>
          <a:p>
            <a:r>
              <a:rPr lang="en-US" sz="1100" dirty="0" smtClean="0">
                <a:latin typeface="Sylfaen" pitchFamily="18" charset="0"/>
              </a:rPr>
              <a:t>Please tell me, how presumable is it to make a way for pedestrians at Zebra crossing without a traffic lights in following cases…?</a:t>
            </a:r>
            <a:endParaRPr lang="ka-GE" sz="1100" dirty="0" smtClean="0">
              <a:latin typeface="Sylfaen" pitchFamily="18" charset="0"/>
            </a:endParaRPr>
          </a:p>
        </p:txBody>
      </p:sp>
      <p:sp>
        <p:nvSpPr>
          <p:cNvPr id="6" name="Rectangle 5"/>
          <p:cNvSpPr/>
          <p:nvPr/>
        </p:nvSpPr>
        <p:spPr>
          <a:xfrm>
            <a:off x="1331640" y="1556792"/>
            <a:ext cx="1728192" cy="433558"/>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Totally impossible</a:t>
            </a:r>
            <a:endParaRPr lang="en-US" sz="1200" dirty="0">
              <a:solidFill>
                <a:schemeClr val="tx1"/>
              </a:solidFill>
              <a:latin typeface="Sylfaen" pitchFamily="18" charset="0"/>
            </a:endParaRPr>
          </a:p>
        </p:txBody>
      </p:sp>
      <p:sp>
        <p:nvSpPr>
          <p:cNvPr id="17" name="Rectangle 16"/>
          <p:cNvSpPr/>
          <p:nvPr/>
        </p:nvSpPr>
        <p:spPr>
          <a:xfrm>
            <a:off x="6372200" y="1596841"/>
            <a:ext cx="1728192" cy="433558"/>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latin typeface="Sylfaen" pitchFamily="18" charset="0"/>
              </a:rPr>
              <a:t>Absolutely possible</a:t>
            </a:r>
            <a:endParaRPr lang="en-US" sz="1200" dirty="0">
              <a:solidFill>
                <a:schemeClr val="tx1"/>
              </a:solidFill>
              <a:latin typeface="Sylfaen" pitchFamily="18" charset="0"/>
            </a:endParaRPr>
          </a:p>
        </p:txBody>
      </p:sp>
      <p:cxnSp>
        <p:nvCxnSpPr>
          <p:cNvPr id="9" name="Straight Arrow Connector 8"/>
          <p:cNvCxnSpPr/>
          <p:nvPr/>
        </p:nvCxnSpPr>
        <p:spPr>
          <a:xfrm>
            <a:off x="3707904" y="1773571"/>
            <a:ext cx="172819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3131840" y="1596841"/>
            <a:ext cx="432048" cy="3935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dirty="0" smtClean="0">
                <a:latin typeface="Sylfaen" pitchFamily="18" charset="0"/>
              </a:rPr>
              <a:t>1</a:t>
            </a:r>
            <a:endParaRPr lang="en-US" dirty="0">
              <a:latin typeface="Sylfaen" pitchFamily="18" charset="0"/>
            </a:endParaRPr>
          </a:p>
        </p:txBody>
      </p:sp>
      <p:sp>
        <p:nvSpPr>
          <p:cNvPr id="23" name="Rectangle 22"/>
          <p:cNvSpPr/>
          <p:nvPr/>
        </p:nvSpPr>
        <p:spPr>
          <a:xfrm>
            <a:off x="5724128" y="1595331"/>
            <a:ext cx="432048" cy="3935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dirty="0" smtClean="0">
                <a:latin typeface="Sylfaen" pitchFamily="18" charset="0"/>
              </a:rPr>
              <a:t>10</a:t>
            </a:r>
            <a:endParaRPr lang="en-US" dirty="0">
              <a:latin typeface="Sylfaen" pitchFamily="18" charset="0"/>
            </a:endParaRPr>
          </a:p>
        </p:txBody>
      </p:sp>
      <p:sp>
        <p:nvSpPr>
          <p:cNvPr id="26" name="Rounded Rectangle 25"/>
          <p:cNvSpPr/>
          <p:nvPr/>
        </p:nvSpPr>
        <p:spPr>
          <a:xfrm>
            <a:off x="6395199" y="2348880"/>
            <a:ext cx="900100" cy="1440160"/>
          </a:xfrm>
          <a:prstGeom prst="roundRect">
            <a:avLst/>
          </a:prstGeom>
          <a:noFill/>
          <a:ln>
            <a:solidFill>
              <a:schemeClr val="accent1"/>
            </a:solid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ylfaen" pitchFamily="18" charset="0"/>
            </a:endParaRPr>
          </a:p>
        </p:txBody>
      </p:sp>
      <p:sp>
        <p:nvSpPr>
          <p:cNvPr id="12" name="Rectangle 11"/>
          <p:cNvSpPr/>
          <p:nvPr/>
        </p:nvSpPr>
        <p:spPr>
          <a:xfrm>
            <a:off x="7355675" y="5757090"/>
            <a:ext cx="744717" cy="345526"/>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Sylfaen" pitchFamily="18" charset="0"/>
              </a:rPr>
              <a:t>N=</a:t>
            </a:r>
            <a:r>
              <a:rPr lang="ka-GE" sz="1400" dirty="0" smtClean="0">
                <a:solidFill>
                  <a:schemeClr val="tx1"/>
                </a:solidFill>
                <a:latin typeface="Sylfaen" pitchFamily="18" charset="0"/>
              </a:rPr>
              <a:t>200</a:t>
            </a:r>
            <a:endParaRPr lang="en-US" sz="1400" dirty="0">
              <a:solidFill>
                <a:schemeClr val="tx1"/>
              </a:solidFill>
              <a:latin typeface="Sylfaen" pitchFamily="18" charset="0"/>
            </a:endParaRPr>
          </a:p>
        </p:txBody>
      </p:sp>
    </p:spTree>
    <p:extLst>
      <p:ext uri="{BB962C8B-B14F-4D97-AF65-F5344CB8AC3E}">
        <p14:creationId xmlns:p14="http://schemas.microsoft.com/office/powerpoint/2010/main" xmlns="" val="24772941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62074"/>
          </a:xfrm>
          <a:noFill/>
        </p:spPr>
        <p:txBody>
          <a:bodyPr/>
          <a:lstStyle/>
          <a:p>
            <a:r>
              <a:rPr lang="en-US" sz="1800" b="1" dirty="0" smtClean="0">
                <a:latin typeface="Sylfaen" pitchFamily="18" charset="0"/>
              </a:rPr>
              <a:t>The declared level of infraction the road motion rules </a:t>
            </a:r>
            <a:r>
              <a:rPr lang="ka-GE" sz="1800" b="1" dirty="0" smtClean="0">
                <a:latin typeface="Sylfaen" pitchFamily="18" charset="0"/>
              </a:rPr>
              <a:t>| </a:t>
            </a:r>
            <a:r>
              <a:rPr lang="en-US" sz="1800" b="1" dirty="0" smtClean="0">
                <a:latin typeface="Sylfaen" pitchFamily="18" charset="0"/>
              </a:rPr>
              <a:t>Overall picture</a:t>
            </a:r>
            <a:endParaRPr lang="en-US" sz="1800" b="1" dirty="0">
              <a:latin typeface="Sylfaen" pitchFamily="18" charset="0"/>
            </a:endParaRPr>
          </a:p>
        </p:txBody>
      </p:sp>
      <p:cxnSp>
        <p:nvCxnSpPr>
          <p:cNvPr id="4" name="Straight Connector 3"/>
          <p:cNvCxnSpPr/>
          <p:nvPr/>
        </p:nvCxnSpPr>
        <p:spPr>
          <a:xfrm flipV="1">
            <a:off x="840979" y="1414811"/>
            <a:ext cx="6467325" cy="947"/>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Rectangle 8"/>
          <p:cNvSpPr>
            <a:spLocks noChangeArrowheads="1"/>
          </p:cNvSpPr>
          <p:nvPr/>
        </p:nvSpPr>
        <p:spPr bwMode="auto">
          <a:xfrm>
            <a:off x="611560" y="1125905"/>
            <a:ext cx="6552728" cy="261610"/>
          </a:xfrm>
          <a:prstGeom prst="rect">
            <a:avLst/>
          </a:prstGeom>
          <a:noFill/>
          <a:ln w="9525">
            <a:noFill/>
            <a:miter lim="800000"/>
            <a:headEnd/>
            <a:tailEnd/>
          </a:ln>
        </p:spPr>
        <p:txBody>
          <a:bodyPr wrap="square">
            <a:spAutoFit/>
          </a:bodyPr>
          <a:lstStyle/>
          <a:p>
            <a:pPr algn="ctr"/>
            <a:r>
              <a:rPr lang="en-US" sz="1100" dirty="0" smtClean="0">
                <a:latin typeface="Sylfaen" pitchFamily="18" charset="0"/>
              </a:rPr>
              <a:t>Which statement describes your, as a driver’s behavior?</a:t>
            </a:r>
            <a:endParaRPr lang="en-US" sz="1100" dirty="0">
              <a:latin typeface="Sylfaen" pitchFamily="18" charset="0"/>
            </a:endParaRPr>
          </a:p>
        </p:txBody>
      </p:sp>
      <p:graphicFrame>
        <p:nvGraphicFramePr>
          <p:cNvPr id="23" name="Chart 22"/>
          <p:cNvGraphicFramePr/>
          <p:nvPr>
            <p:extLst>
              <p:ext uri="{D42A27DB-BD31-4B8C-83A1-F6EECF244321}">
                <p14:modId xmlns:p14="http://schemas.microsoft.com/office/powerpoint/2010/main" xmlns="" val="3399284228"/>
              </p:ext>
            </p:extLst>
          </p:nvPr>
        </p:nvGraphicFramePr>
        <p:xfrm>
          <a:off x="395536" y="1772816"/>
          <a:ext cx="3672408" cy="410445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9" name="Chart 28"/>
          <p:cNvGraphicFramePr/>
          <p:nvPr>
            <p:extLst>
              <p:ext uri="{D42A27DB-BD31-4B8C-83A1-F6EECF244321}">
                <p14:modId xmlns:p14="http://schemas.microsoft.com/office/powerpoint/2010/main" xmlns="" val="1736016281"/>
              </p:ext>
            </p:extLst>
          </p:nvPr>
        </p:nvGraphicFramePr>
        <p:xfrm>
          <a:off x="4427984" y="1806257"/>
          <a:ext cx="3672408" cy="4104456"/>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7596336" y="6122043"/>
            <a:ext cx="744717" cy="345526"/>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Sylfaen" pitchFamily="18" charset="0"/>
              </a:rPr>
              <a:t>N=</a:t>
            </a:r>
            <a:r>
              <a:rPr lang="ka-GE" sz="1400" dirty="0" smtClean="0">
                <a:solidFill>
                  <a:schemeClr val="tx1"/>
                </a:solidFill>
                <a:latin typeface="Sylfaen" pitchFamily="18" charset="0"/>
              </a:rPr>
              <a:t>200</a:t>
            </a:r>
            <a:endParaRPr lang="en-US" sz="1400" dirty="0">
              <a:solidFill>
                <a:schemeClr val="tx1"/>
              </a:solidFill>
              <a:latin typeface="Sylfaen" pitchFamily="18" charset="0"/>
            </a:endParaRPr>
          </a:p>
        </p:txBody>
      </p:sp>
    </p:spTree>
    <p:extLst>
      <p:ext uri="{BB962C8B-B14F-4D97-AF65-F5344CB8AC3E}">
        <p14:creationId xmlns:p14="http://schemas.microsoft.com/office/powerpoint/2010/main" xmlns="" val="11266579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Chart 22"/>
          <p:cNvGraphicFramePr/>
          <p:nvPr>
            <p:extLst>
              <p:ext uri="{D42A27DB-BD31-4B8C-83A1-F6EECF244321}">
                <p14:modId xmlns:p14="http://schemas.microsoft.com/office/powerpoint/2010/main" xmlns="" val="1198732549"/>
              </p:ext>
            </p:extLst>
          </p:nvPr>
        </p:nvGraphicFramePr>
        <p:xfrm>
          <a:off x="323528" y="1124744"/>
          <a:ext cx="3672408" cy="3528392"/>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8"/>
          <p:cNvSpPr>
            <a:spLocks noChangeArrowheads="1"/>
          </p:cNvSpPr>
          <p:nvPr/>
        </p:nvSpPr>
        <p:spPr bwMode="auto">
          <a:xfrm>
            <a:off x="395536" y="1052736"/>
            <a:ext cx="3990470" cy="430887"/>
          </a:xfrm>
          <a:prstGeom prst="rect">
            <a:avLst/>
          </a:prstGeom>
          <a:noFill/>
          <a:ln w="9525">
            <a:noFill/>
            <a:miter lim="800000"/>
            <a:headEnd/>
            <a:tailEnd/>
          </a:ln>
        </p:spPr>
        <p:txBody>
          <a:bodyPr wrap="square">
            <a:spAutoFit/>
          </a:bodyPr>
          <a:lstStyle/>
          <a:p>
            <a:r>
              <a:rPr lang="en-US" sz="1100" dirty="0" smtClean="0">
                <a:latin typeface="Sylfaen" pitchFamily="18" charset="0"/>
              </a:rPr>
              <a:t>According to your knowledge, is there any kind of fine established for speeding?</a:t>
            </a:r>
            <a:endParaRPr lang="en-US" sz="1100" dirty="0">
              <a:latin typeface="Sylfaen" pitchFamily="18" charset="0"/>
            </a:endParaRPr>
          </a:p>
        </p:txBody>
      </p:sp>
      <p:sp>
        <p:nvSpPr>
          <p:cNvPr id="2" name="Title 1"/>
          <p:cNvSpPr>
            <a:spLocks noGrp="1"/>
          </p:cNvSpPr>
          <p:nvPr>
            <p:ph type="title"/>
          </p:nvPr>
        </p:nvSpPr>
        <p:spPr>
          <a:xfrm>
            <a:off x="457200" y="274638"/>
            <a:ext cx="7620000" cy="562074"/>
          </a:xfrm>
          <a:noFill/>
        </p:spPr>
        <p:txBody>
          <a:bodyPr/>
          <a:lstStyle/>
          <a:p>
            <a:r>
              <a:rPr lang="en-US" sz="1800" b="1" dirty="0" smtClean="0">
                <a:latin typeface="Sylfaen" pitchFamily="18" charset="0"/>
              </a:rPr>
              <a:t>Awareness  of a fine established for speeding and fining experience </a:t>
            </a:r>
            <a:r>
              <a:rPr lang="ka-GE" sz="1800" b="1" dirty="0" smtClean="0">
                <a:latin typeface="Sylfaen" pitchFamily="18" charset="0"/>
              </a:rPr>
              <a:t>|  </a:t>
            </a:r>
            <a:r>
              <a:rPr lang="en-US" sz="1800" b="1" dirty="0" smtClean="0">
                <a:latin typeface="Sylfaen" pitchFamily="18" charset="0"/>
              </a:rPr>
              <a:t>Overall picture</a:t>
            </a:r>
            <a:endParaRPr lang="en-US" sz="1800" b="1" dirty="0">
              <a:latin typeface="Sylfaen" pitchFamily="18" charset="0"/>
            </a:endParaRPr>
          </a:p>
        </p:txBody>
      </p:sp>
      <p:cxnSp>
        <p:nvCxnSpPr>
          <p:cNvPr id="4" name="Straight Connector 3"/>
          <p:cNvCxnSpPr/>
          <p:nvPr/>
        </p:nvCxnSpPr>
        <p:spPr>
          <a:xfrm flipV="1">
            <a:off x="467544" y="1484783"/>
            <a:ext cx="3528392" cy="1"/>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aphicFrame>
        <p:nvGraphicFramePr>
          <p:cNvPr id="29" name="Chart 28"/>
          <p:cNvGraphicFramePr/>
          <p:nvPr>
            <p:extLst>
              <p:ext uri="{D42A27DB-BD31-4B8C-83A1-F6EECF244321}">
                <p14:modId xmlns:p14="http://schemas.microsoft.com/office/powerpoint/2010/main" xmlns="" val="3039805563"/>
              </p:ext>
            </p:extLst>
          </p:nvPr>
        </p:nvGraphicFramePr>
        <p:xfrm>
          <a:off x="4416801" y="1508885"/>
          <a:ext cx="3672408" cy="2064131"/>
        </p:xfrm>
        <a:graphic>
          <a:graphicData uri="http://schemas.openxmlformats.org/drawingml/2006/chart">
            <c:chart xmlns:c="http://schemas.openxmlformats.org/drawingml/2006/chart" xmlns:r="http://schemas.openxmlformats.org/officeDocument/2006/relationships" r:id="rId3"/>
          </a:graphicData>
        </a:graphic>
      </p:graphicFrame>
      <p:cxnSp>
        <p:nvCxnSpPr>
          <p:cNvPr id="31" name="Straight Connector 30"/>
          <p:cNvCxnSpPr/>
          <p:nvPr/>
        </p:nvCxnSpPr>
        <p:spPr>
          <a:xfrm flipV="1">
            <a:off x="4572000" y="1484784"/>
            <a:ext cx="3528392" cy="1"/>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2" name="Rectangle 8"/>
          <p:cNvSpPr>
            <a:spLocks noChangeArrowheads="1"/>
          </p:cNvSpPr>
          <p:nvPr/>
        </p:nvSpPr>
        <p:spPr bwMode="auto">
          <a:xfrm>
            <a:off x="4572000" y="1052736"/>
            <a:ext cx="3744416" cy="430887"/>
          </a:xfrm>
          <a:prstGeom prst="rect">
            <a:avLst/>
          </a:prstGeom>
          <a:noFill/>
          <a:ln w="9525">
            <a:noFill/>
            <a:miter lim="800000"/>
            <a:headEnd/>
            <a:tailEnd/>
          </a:ln>
        </p:spPr>
        <p:txBody>
          <a:bodyPr wrap="square">
            <a:spAutoFit/>
          </a:bodyPr>
          <a:lstStyle/>
          <a:p>
            <a:r>
              <a:rPr lang="en-US" sz="1100" dirty="0">
                <a:latin typeface="Sylfaen" pitchFamily="18" charset="0"/>
              </a:rPr>
              <a:t>According to your </a:t>
            </a:r>
            <a:r>
              <a:rPr lang="en-US" sz="1100" dirty="0" smtClean="0">
                <a:latin typeface="Sylfaen" pitchFamily="18" charset="0"/>
              </a:rPr>
              <a:t>knowledge, what is the amount of an administrative fine established for speeding?</a:t>
            </a:r>
            <a:endParaRPr lang="en-US" sz="1100" dirty="0">
              <a:latin typeface="Sylfaen" pitchFamily="18" charset="0"/>
            </a:endParaRPr>
          </a:p>
        </p:txBody>
      </p:sp>
      <p:cxnSp>
        <p:nvCxnSpPr>
          <p:cNvPr id="33" name="Straight Connector 32"/>
          <p:cNvCxnSpPr/>
          <p:nvPr/>
        </p:nvCxnSpPr>
        <p:spPr>
          <a:xfrm flipV="1">
            <a:off x="4386005" y="4149080"/>
            <a:ext cx="3528392" cy="1"/>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4" name="Rectangle 8"/>
          <p:cNvSpPr>
            <a:spLocks noChangeArrowheads="1"/>
          </p:cNvSpPr>
          <p:nvPr/>
        </p:nvSpPr>
        <p:spPr bwMode="auto">
          <a:xfrm>
            <a:off x="4386005" y="3815462"/>
            <a:ext cx="3744416" cy="261610"/>
          </a:xfrm>
          <a:prstGeom prst="rect">
            <a:avLst/>
          </a:prstGeom>
          <a:noFill/>
          <a:ln w="9525">
            <a:noFill/>
            <a:miter lim="800000"/>
            <a:headEnd/>
            <a:tailEnd/>
          </a:ln>
        </p:spPr>
        <p:txBody>
          <a:bodyPr wrap="square">
            <a:spAutoFit/>
          </a:bodyPr>
          <a:lstStyle/>
          <a:p>
            <a:r>
              <a:rPr lang="en-US" sz="1100" dirty="0" smtClean="0">
                <a:latin typeface="Sylfaen" pitchFamily="18" charset="0"/>
              </a:rPr>
              <a:t>During past 5 years, have you ever been fined for speeding?</a:t>
            </a:r>
            <a:endParaRPr lang="en-US" sz="1100" dirty="0">
              <a:latin typeface="Sylfaen" pitchFamily="18" charset="0"/>
            </a:endParaRPr>
          </a:p>
        </p:txBody>
      </p:sp>
      <p:graphicFrame>
        <p:nvGraphicFramePr>
          <p:cNvPr id="35" name="Chart 34"/>
          <p:cNvGraphicFramePr/>
          <p:nvPr>
            <p:extLst>
              <p:ext uri="{D42A27DB-BD31-4B8C-83A1-F6EECF244321}">
                <p14:modId xmlns:p14="http://schemas.microsoft.com/office/powerpoint/2010/main" xmlns="" val="568771984"/>
              </p:ext>
            </p:extLst>
          </p:nvPr>
        </p:nvGraphicFramePr>
        <p:xfrm>
          <a:off x="4552243" y="4173181"/>
          <a:ext cx="3672408" cy="2064132"/>
        </p:xfrm>
        <a:graphic>
          <a:graphicData uri="http://schemas.openxmlformats.org/drawingml/2006/chart">
            <c:chart xmlns:c="http://schemas.openxmlformats.org/drawingml/2006/chart" xmlns:r="http://schemas.openxmlformats.org/officeDocument/2006/relationships" r:id="rId4"/>
          </a:graphicData>
        </a:graphic>
      </p:graphicFrame>
      <p:sp>
        <p:nvSpPr>
          <p:cNvPr id="12" name="Rectangle 11"/>
          <p:cNvSpPr/>
          <p:nvPr/>
        </p:nvSpPr>
        <p:spPr>
          <a:xfrm>
            <a:off x="7596336" y="6122043"/>
            <a:ext cx="744717" cy="345526"/>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Sylfaen" pitchFamily="18" charset="0"/>
              </a:rPr>
              <a:t>N=</a:t>
            </a:r>
            <a:r>
              <a:rPr lang="ka-GE" sz="1400" dirty="0" smtClean="0">
                <a:solidFill>
                  <a:schemeClr val="tx1"/>
                </a:solidFill>
                <a:latin typeface="Sylfaen" pitchFamily="18" charset="0"/>
              </a:rPr>
              <a:t>200</a:t>
            </a:r>
            <a:endParaRPr lang="en-US" sz="1400" dirty="0">
              <a:solidFill>
                <a:schemeClr val="tx1"/>
              </a:solidFill>
              <a:latin typeface="Sylfaen" pitchFamily="18" charset="0"/>
            </a:endParaRPr>
          </a:p>
        </p:txBody>
      </p:sp>
    </p:spTree>
    <p:extLst>
      <p:ext uri="{BB962C8B-B14F-4D97-AF65-F5344CB8AC3E}">
        <p14:creationId xmlns:p14="http://schemas.microsoft.com/office/powerpoint/2010/main" xmlns="" val="18078397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62074"/>
          </a:xfrm>
          <a:noFill/>
        </p:spPr>
        <p:txBody>
          <a:bodyPr/>
          <a:lstStyle/>
          <a:p>
            <a:r>
              <a:rPr lang="en-US" sz="1800" b="1" dirty="0" smtClean="0">
                <a:latin typeface="Sylfaen" pitchFamily="18" charset="0"/>
              </a:rPr>
              <a:t>The behavior and reasons for parking a car by breaking the rules </a:t>
            </a:r>
            <a:r>
              <a:rPr lang="ka-GE" sz="1800" b="1" dirty="0" smtClean="0">
                <a:latin typeface="Sylfaen" pitchFamily="18" charset="0"/>
              </a:rPr>
              <a:t>| </a:t>
            </a:r>
            <a:r>
              <a:rPr lang="en-US" sz="1800" b="1" dirty="0" smtClean="0">
                <a:latin typeface="Sylfaen" pitchFamily="18" charset="0"/>
              </a:rPr>
              <a:t>Overall picture</a:t>
            </a:r>
            <a:endParaRPr lang="en-US" sz="1800" b="1" dirty="0">
              <a:latin typeface="Sylfaen" pitchFamily="18" charset="0"/>
            </a:endParaRPr>
          </a:p>
        </p:txBody>
      </p:sp>
      <p:cxnSp>
        <p:nvCxnSpPr>
          <p:cNvPr id="4" name="Straight Connector 3"/>
          <p:cNvCxnSpPr/>
          <p:nvPr/>
        </p:nvCxnSpPr>
        <p:spPr>
          <a:xfrm flipV="1">
            <a:off x="539552" y="1595264"/>
            <a:ext cx="4536504" cy="949"/>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Rectangle 8"/>
          <p:cNvSpPr>
            <a:spLocks noChangeArrowheads="1"/>
          </p:cNvSpPr>
          <p:nvPr/>
        </p:nvSpPr>
        <p:spPr bwMode="auto">
          <a:xfrm>
            <a:off x="467544" y="1053897"/>
            <a:ext cx="4896544" cy="430887"/>
          </a:xfrm>
          <a:prstGeom prst="rect">
            <a:avLst/>
          </a:prstGeom>
          <a:noFill/>
          <a:ln w="9525">
            <a:noFill/>
            <a:miter lim="800000"/>
            <a:headEnd/>
            <a:tailEnd/>
          </a:ln>
        </p:spPr>
        <p:txBody>
          <a:bodyPr wrap="square">
            <a:spAutoFit/>
          </a:bodyPr>
          <a:lstStyle/>
          <a:p>
            <a:r>
              <a:rPr lang="en-US" sz="1100" dirty="0" smtClean="0">
                <a:latin typeface="Sylfaen" pitchFamily="18" charset="0"/>
              </a:rPr>
              <a:t>Considering last 1 year, have you ever stopped a car on the pedestrian trial / pavements. where the parking space / lines are not marked? </a:t>
            </a:r>
            <a:endParaRPr lang="en-US" sz="1100" dirty="0">
              <a:latin typeface="Sylfaen" pitchFamily="18" charset="0"/>
            </a:endParaRPr>
          </a:p>
        </p:txBody>
      </p:sp>
      <p:graphicFrame>
        <p:nvGraphicFramePr>
          <p:cNvPr id="23" name="Chart 22"/>
          <p:cNvGraphicFramePr/>
          <p:nvPr>
            <p:extLst>
              <p:ext uri="{D42A27DB-BD31-4B8C-83A1-F6EECF244321}">
                <p14:modId xmlns:p14="http://schemas.microsoft.com/office/powerpoint/2010/main" xmlns="" val="3646366458"/>
              </p:ext>
            </p:extLst>
          </p:nvPr>
        </p:nvGraphicFramePr>
        <p:xfrm>
          <a:off x="454807" y="1596212"/>
          <a:ext cx="3672408" cy="4104456"/>
        </p:xfrm>
        <a:graphic>
          <a:graphicData uri="http://schemas.openxmlformats.org/drawingml/2006/chart">
            <c:chart xmlns:c="http://schemas.openxmlformats.org/drawingml/2006/chart" xmlns:r="http://schemas.openxmlformats.org/officeDocument/2006/relationships" r:id="rId2"/>
          </a:graphicData>
        </a:graphic>
      </p:graphicFrame>
      <p:cxnSp>
        <p:nvCxnSpPr>
          <p:cNvPr id="8" name="Straight Connector 7"/>
          <p:cNvCxnSpPr/>
          <p:nvPr/>
        </p:nvCxnSpPr>
        <p:spPr>
          <a:xfrm>
            <a:off x="4954779" y="2205784"/>
            <a:ext cx="339439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p:cNvSpPr>
            <a:spLocks noChangeArrowheads="1"/>
          </p:cNvSpPr>
          <p:nvPr/>
        </p:nvSpPr>
        <p:spPr bwMode="auto">
          <a:xfrm>
            <a:off x="4955421" y="1916832"/>
            <a:ext cx="3417129" cy="261610"/>
          </a:xfrm>
          <a:prstGeom prst="rect">
            <a:avLst/>
          </a:prstGeom>
          <a:noFill/>
          <a:ln w="9525">
            <a:noFill/>
            <a:miter lim="800000"/>
            <a:headEnd/>
            <a:tailEnd/>
          </a:ln>
        </p:spPr>
        <p:txBody>
          <a:bodyPr wrap="square">
            <a:spAutoFit/>
          </a:bodyPr>
          <a:lstStyle/>
          <a:p>
            <a:pPr algn="r"/>
            <a:r>
              <a:rPr lang="ka-GE" sz="1100" dirty="0">
                <a:latin typeface="Sylfaen" pitchFamily="18" charset="0"/>
              </a:rPr>
              <a:t> </a:t>
            </a:r>
            <a:r>
              <a:rPr lang="en-US" sz="1100" dirty="0" smtClean="0">
                <a:latin typeface="Sylfaen" pitchFamily="18" charset="0"/>
              </a:rPr>
              <a:t>Why do you park the car on the pavement?</a:t>
            </a:r>
            <a:endParaRPr lang="en-US" sz="1100" dirty="0">
              <a:latin typeface="Sylfaen" pitchFamily="18" charset="0"/>
            </a:endParaRPr>
          </a:p>
        </p:txBody>
      </p:sp>
      <p:graphicFrame>
        <p:nvGraphicFramePr>
          <p:cNvPr id="11" name="Chart 10"/>
          <p:cNvGraphicFramePr/>
          <p:nvPr>
            <p:extLst>
              <p:ext uri="{D42A27DB-BD31-4B8C-83A1-F6EECF244321}">
                <p14:modId xmlns:p14="http://schemas.microsoft.com/office/powerpoint/2010/main" xmlns="" val="3043108224"/>
              </p:ext>
            </p:extLst>
          </p:nvPr>
        </p:nvGraphicFramePr>
        <p:xfrm>
          <a:off x="4676761" y="2239743"/>
          <a:ext cx="3672408" cy="3647360"/>
        </p:xfrm>
        <a:graphic>
          <a:graphicData uri="http://schemas.openxmlformats.org/drawingml/2006/chart">
            <c:chart xmlns:c="http://schemas.openxmlformats.org/drawingml/2006/chart" xmlns:r="http://schemas.openxmlformats.org/officeDocument/2006/relationships" r:id="rId3"/>
          </a:graphicData>
        </a:graphic>
      </p:graphicFrame>
      <p:sp>
        <p:nvSpPr>
          <p:cNvPr id="13" name="Rounded Rectangle 12"/>
          <p:cNvSpPr/>
          <p:nvPr/>
        </p:nvSpPr>
        <p:spPr>
          <a:xfrm>
            <a:off x="7704348" y="2420888"/>
            <a:ext cx="504056" cy="329600"/>
          </a:xfrm>
          <a:prstGeom prst="roundRect">
            <a:avLst/>
          </a:prstGeom>
          <a:noFill/>
          <a:ln>
            <a:solidFill>
              <a:schemeClr val="accent1"/>
            </a:solid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ylfaen" pitchFamily="18" charset="0"/>
            </a:endParaRPr>
          </a:p>
        </p:txBody>
      </p:sp>
      <p:sp>
        <p:nvSpPr>
          <p:cNvPr id="14" name="Rectangle 13"/>
          <p:cNvSpPr/>
          <p:nvPr/>
        </p:nvSpPr>
        <p:spPr>
          <a:xfrm>
            <a:off x="6889409" y="5776517"/>
            <a:ext cx="744717" cy="345526"/>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Sylfaen" pitchFamily="18" charset="0"/>
              </a:rPr>
              <a:t>N=</a:t>
            </a:r>
            <a:r>
              <a:rPr lang="ka-GE" sz="1400" dirty="0" smtClean="0">
                <a:solidFill>
                  <a:schemeClr val="tx1"/>
                </a:solidFill>
                <a:latin typeface="Sylfaen" pitchFamily="18" charset="0"/>
              </a:rPr>
              <a:t>77</a:t>
            </a:r>
            <a:endParaRPr lang="en-US" sz="1400" dirty="0">
              <a:solidFill>
                <a:schemeClr val="tx1"/>
              </a:solidFill>
              <a:latin typeface="Sylfaen" pitchFamily="18" charset="0"/>
            </a:endParaRPr>
          </a:p>
        </p:txBody>
      </p:sp>
      <p:sp>
        <p:nvSpPr>
          <p:cNvPr id="15" name="Rectangle 14"/>
          <p:cNvSpPr/>
          <p:nvPr/>
        </p:nvSpPr>
        <p:spPr>
          <a:xfrm>
            <a:off x="6985911" y="4653136"/>
            <a:ext cx="1474521" cy="864096"/>
          </a:xfrm>
          <a:prstGeom prst="rect">
            <a:avLst/>
          </a:prstGeom>
          <a:noFill/>
          <a:ln>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tx1"/>
                </a:solidFill>
                <a:latin typeface="Sylfaen" pitchFamily="18" charset="0"/>
              </a:rPr>
              <a:t>Note: The sum of a data is more then </a:t>
            </a:r>
            <a:r>
              <a:rPr lang="ka-GE" sz="900" dirty="0" smtClean="0">
                <a:solidFill>
                  <a:schemeClr val="tx1"/>
                </a:solidFill>
                <a:latin typeface="Sylfaen" pitchFamily="18" charset="0"/>
              </a:rPr>
              <a:t>100%,</a:t>
            </a:r>
            <a:r>
              <a:rPr lang="en-US" sz="900" dirty="0" smtClean="0">
                <a:solidFill>
                  <a:schemeClr val="tx1"/>
                </a:solidFill>
                <a:latin typeface="Sylfaen" pitchFamily="18" charset="0"/>
              </a:rPr>
              <a:t> because there were several answers possible</a:t>
            </a:r>
            <a:endParaRPr lang="en-US" sz="900" dirty="0">
              <a:solidFill>
                <a:schemeClr val="tx1"/>
              </a:solidFill>
              <a:latin typeface="Sylfaen" pitchFamily="18" charset="0"/>
            </a:endParaRPr>
          </a:p>
        </p:txBody>
      </p:sp>
      <p:sp>
        <p:nvSpPr>
          <p:cNvPr id="16" name="Rectangle 15"/>
          <p:cNvSpPr/>
          <p:nvPr/>
        </p:nvSpPr>
        <p:spPr>
          <a:xfrm>
            <a:off x="1968757" y="5949280"/>
            <a:ext cx="744717" cy="345526"/>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Sylfaen" pitchFamily="18" charset="0"/>
              </a:rPr>
              <a:t>N=</a:t>
            </a:r>
            <a:r>
              <a:rPr lang="ka-GE" sz="1400" dirty="0" smtClean="0">
                <a:solidFill>
                  <a:schemeClr val="tx1"/>
                </a:solidFill>
                <a:latin typeface="Sylfaen" pitchFamily="18" charset="0"/>
              </a:rPr>
              <a:t>200</a:t>
            </a:r>
            <a:endParaRPr lang="en-US" sz="1400" dirty="0">
              <a:solidFill>
                <a:schemeClr val="tx1"/>
              </a:solidFill>
              <a:latin typeface="Sylfaen" pitchFamily="18" charset="0"/>
            </a:endParaRPr>
          </a:p>
        </p:txBody>
      </p:sp>
      <p:sp>
        <p:nvSpPr>
          <p:cNvPr id="6" name="Right Brace 5"/>
          <p:cNvSpPr/>
          <p:nvPr/>
        </p:nvSpPr>
        <p:spPr>
          <a:xfrm>
            <a:off x="2723477" y="3140968"/>
            <a:ext cx="372359" cy="237626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atin typeface="Sylfaen" pitchFamily="18" charset="0"/>
            </a:endParaRPr>
          </a:p>
        </p:txBody>
      </p:sp>
      <p:sp>
        <p:nvSpPr>
          <p:cNvPr id="7" name="Oval 6"/>
          <p:cNvSpPr/>
          <p:nvPr/>
        </p:nvSpPr>
        <p:spPr>
          <a:xfrm>
            <a:off x="3095836" y="4125552"/>
            <a:ext cx="900100"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1600" dirty="0" smtClean="0">
                <a:latin typeface="Sylfaen" pitchFamily="18" charset="0"/>
              </a:rPr>
              <a:t>39%</a:t>
            </a:r>
            <a:endParaRPr lang="en-US" sz="1600" dirty="0">
              <a:latin typeface="Sylfaen" pitchFamily="18" charset="0"/>
            </a:endParaRPr>
          </a:p>
        </p:txBody>
      </p:sp>
      <p:sp>
        <p:nvSpPr>
          <p:cNvPr id="10" name="Right Arrow 9"/>
          <p:cNvSpPr/>
          <p:nvPr/>
        </p:nvSpPr>
        <p:spPr>
          <a:xfrm>
            <a:off x="4134754" y="4227326"/>
            <a:ext cx="360040" cy="228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ylfaen" pitchFamily="18" charset="0"/>
            </a:endParaRPr>
          </a:p>
        </p:txBody>
      </p:sp>
    </p:spTree>
    <p:extLst>
      <p:ext uri="{BB962C8B-B14F-4D97-AF65-F5344CB8AC3E}">
        <p14:creationId xmlns:p14="http://schemas.microsoft.com/office/powerpoint/2010/main" xmlns="" val="10142816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 name="Chart 38"/>
          <p:cNvGraphicFramePr/>
          <p:nvPr>
            <p:extLst>
              <p:ext uri="{D42A27DB-BD31-4B8C-83A1-F6EECF244321}">
                <p14:modId xmlns:p14="http://schemas.microsoft.com/office/powerpoint/2010/main" xmlns="" val="2166150389"/>
              </p:ext>
            </p:extLst>
          </p:nvPr>
        </p:nvGraphicFramePr>
        <p:xfrm>
          <a:off x="370722" y="2060848"/>
          <a:ext cx="7402390" cy="4105349"/>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552400" y="260648"/>
            <a:ext cx="7620000" cy="562074"/>
          </a:xfrm>
          <a:noFill/>
        </p:spPr>
        <p:txBody>
          <a:bodyPr/>
          <a:lstStyle/>
          <a:p>
            <a:r>
              <a:rPr lang="en-US" sz="1800" b="1" dirty="0" smtClean="0">
                <a:latin typeface="Sylfaen" pitchFamily="18" charset="0"/>
              </a:rPr>
              <a:t>Stimulating factors for drivers to travel by using public transport </a:t>
            </a:r>
            <a:r>
              <a:rPr lang="ka-GE" sz="1800" b="1" dirty="0" smtClean="0">
                <a:latin typeface="Sylfaen" pitchFamily="18" charset="0"/>
              </a:rPr>
              <a:t>| </a:t>
            </a:r>
            <a:r>
              <a:rPr lang="en-US" sz="1800" b="1" dirty="0" smtClean="0">
                <a:latin typeface="Sylfaen" pitchFamily="18" charset="0"/>
              </a:rPr>
              <a:t>Overall picture</a:t>
            </a:r>
            <a:endParaRPr lang="en-US" sz="1800" b="1" dirty="0">
              <a:latin typeface="Sylfaen" pitchFamily="18" charset="0"/>
            </a:endParaRPr>
          </a:p>
        </p:txBody>
      </p:sp>
      <p:cxnSp>
        <p:nvCxnSpPr>
          <p:cNvPr id="4" name="Straight Connector 3"/>
          <p:cNvCxnSpPr/>
          <p:nvPr/>
        </p:nvCxnSpPr>
        <p:spPr>
          <a:xfrm>
            <a:off x="698002" y="1368635"/>
            <a:ext cx="41148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Rectangle 8"/>
          <p:cNvSpPr>
            <a:spLocks noChangeArrowheads="1"/>
          </p:cNvSpPr>
          <p:nvPr/>
        </p:nvSpPr>
        <p:spPr bwMode="auto">
          <a:xfrm>
            <a:off x="582529" y="908720"/>
            <a:ext cx="4421519" cy="430887"/>
          </a:xfrm>
          <a:prstGeom prst="rect">
            <a:avLst/>
          </a:prstGeom>
          <a:noFill/>
          <a:ln w="9525">
            <a:noFill/>
            <a:miter lim="800000"/>
            <a:headEnd/>
            <a:tailEnd/>
          </a:ln>
        </p:spPr>
        <p:txBody>
          <a:bodyPr wrap="square">
            <a:spAutoFit/>
          </a:bodyPr>
          <a:lstStyle/>
          <a:p>
            <a:r>
              <a:rPr lang="en-US" sz="1100" dirty="0" smtClean="0">
                <a:latin typeface="Sylfaen" pitchFamily="18" charset="0"/>
              </a:rPr>
              <a:t>Please tell me, how presumable is it</a:t>
            </a:r>
            <a:r>
              <a:rPr lang="ka-GE" sz="1100" dirty="0" smtClean="0">
                <a:latin typeface="Sylfaen" pitchFamily="18" charset="0"/>
              </a:rPr>
              <a:t> </a:t>
            </a:r>
            <a:r>
              <a:rPr lang="en-US" sz="1100" dirty="0" smtClean="0">
                <a:latin typeface="Sylfaen" pitchFamily="18" charset="0"/>
              </a:rPr>
              <a:t>to refuse driving your own car and use a public transportation in case of necessity?</a:t>
            </a:r>
            <a:endParaRPr lang="ka-GE" sz="1100" dirty="0" smtClean="0">
              <a:latin typeface="Sylfaen" pitchFamily="18" charset="0"/>
            </a:endParaRPr>
          </a:p>
        </p:txBody>
      </p:sp>
      <p:sp>
        <p:nvSpPr>
          <p:cNvPr id="6" name="Rectangle 5"/>
          <p:cNvSpPr/>
          <p:nvPr/>
        </p:nvSpPr>
        <p:spPr>
          <a:xfrm>
            <a:off x="1331640" y="1556792"/>
            <a:ext cx="1728192" cy="433558"/>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latin typeface="Sylfaen" pitchFamily="18" charset="0"/>
              </a:rPr>
              <a:t>Totally impossible</a:t>
            </a:r>
            <a:endParaRPr lang="en-US" sz="1200" dirty="0">
              <a:solidFill>
                <a:schemeClr val="tx1"/>
              </a:solidFill>
              <a:latin typeface="Sylfaen" pitchFamily="18" charset="0"/>
            </a:endParaRPr>
          </a:p>
        </p:txBody>
      </p:sp>
      <p:sp>
        <p:nvSpPr>
          <p:cNvPr id="17" name="Rectangle 16"/>
          <p:cNvSpPr/>
          <p:nvPr/>
        </p:nvSpPr>
        <p:spPr>
          <a:xfrm>
            <a:off x="6228184" y="1596841"/>
            <a:ext cx="1728192" cy="433558"/>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latin typeface="Sylfaen" pitchFamily="18" charset="0"/>
              </a:rPr>
              <a:t>Absolutely possible</a:t>
            </a:r>
            <a:endParaRPr lang="en-US" sz="1200" dirty="0">
              <a:solidFill>
                <a:schemeClr val="tx1"/>
              </a:solidFill>
              <a:latin typeface="Sylfaen" pitchFamily="18" charset="0"/>
            </a:endParaRPr>
          </a:p>
        </p:txBody>
      </p:sp>
      <p:cxnSp>
        <p:nvCxnSpPr>
          <p:cNvPr id="9" name="Straight Arrow Connector 8"/>
          <p:cNvCxnSpPr/>
          <p:nvPr/>
        </p:nvCxnSpPr>
        <p:spPr>
          <a:xfrm>
            <a:off x="3707904" y="1773571"/>
            <a:ext cx="172819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3131840" y="1596841"/>
            <a:ext cx="432048" cy="3935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dirty="0" smtClean="0">
                <a:latin typeface="Sylfaen" pitchFamily="18" charset="0"/>
              </a:rPr>
              <a:t>1</a:t>
            </a:r>
            <a:endParaRPr lang="en-US" dirty="0">
              <a:latin typeface="Sylfaen" pitchFamily="18" charset="0"/>
            </a:endParaRPr>
          </a:p>
        </p:txBody>
      </p:sp>
      <p:sp>
        <p:nvSpPr>
          <p:cNvPr id="23" name="Rectangle 22"/>
          <p:cNvSpPr/>
          <p:nvPr/>
        </p:nvSpPr>
        <p:spPr>
          <a:xfrm>
            <a:off x="5724128" y="1595331"/>
            <a:ext cx="432048" cy="3935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dirty="0" smtClean="0">
                <a:latin typeface="Sylfaen" pitchFamily="18" charset="0"/>
              </a:rPr>
              <a:t>10</a:t>
            </a:r>
            <a:endParaRPr lang="en-US" dirty="0">
              <a:latin typeface="Sylfaen" pitchFamily="18" charset="0"/>
            </a:endParaRPr>
          </a:p>
        </p:txBody>
      </p:sp>
      <p:sp>
        <p:nvSpPr>
          <p:cNvPr id="26" name="Rounded Rectangle 25"/>
          <p:cNvSpPr/>
          <p:nvPr/>
        </p:nvSpPr>
        <p:spPr>
          <a:xfrm>
            <a:off x="7024098" y="2204864"/>
            <a:ext cx="900100" cy="1440160"/>
          </a:xfrm>
          <a:prstGeom prst="roundRect">
            <a:avLst/>
          </a:prstGeom>
          <a:noFill/>
          <a:ln>
            <a:solidFill>
              <a:schemeClr val="accent1"/>
            </a:solid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ylfaen" pitchFamily="18" charset="0"/>
            </a:endParaRPr>
          </a:p>
        </p:txBody>
      </p:sp>
      <p:sp>
        <p:nvSpPr>
          <p:cNvPr id="12" name="Rectangle 11"/>
          <p:cNvSpPr/>
          <p:nvPr/>
        </p:nvSpPr>
        <p:spPr>
          <a:xfrm>
            <a:off x="7427683" y="5993434"/>
            <a:ext cx="744717" cy="345526"/>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Sylfaen" pitchFamily="18" charset="0"/>
              </a:rPr>
              <a:t>N=</a:t>
            </a:r>
            <a:r>
              <a:rPr lang="ka-GE" sz="1400" dirty="0" smtClean="0">
                <a:solidFill>
                  <a:schemeClr val="tx1"/>
                </a:solidFill>
                <a:latin typeface="Sylfaen" pitchFamily="18" charset="0"/>
              </a:rPr>
              <a:t>200</a:t>
            </a:r>
            <a:endParaRPr lang="en-US" sz="1400" dirty="0">
              <a:solidFill>
                <a:schemeClr val="tx1"/>
              </a:solidFill>
              <a:latin typeface="Sylfaen" pitchFamily="18" charset="0"/>
            </a:endParaRPr>
          </a:p>
        </p:txBody>
      </p:sp>
    </p:spTree>
    <p:extLst>
      <p:ext uri="{BB962C8B-B14F-4D97-AF65-F5344CB8AC3E}">
        <p14:creationId xmlns:p14="http://schemas.microsoft.com/office/powerpoint/2010/main" xmlns="" val="26405107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8"/>
          <p:cNvSpPr>
            <a:spLocks noChangeArrowheads="1"/>
          </p:cNvSpPr>
          <p:nvPr/>
        </p:nvSpPr>
        <p:spPr bwMode="auto">
          <a:xfrm>
            <a:off x="582531" y="1028636"/>
            <a:ext cx="4133485" cy="600164"/>
          </a:xfrm>
          <a:prstGeom prst="rect">
            <a:avLst/>
          </a:prstGeom>
          <a:noFill/>
          <a:ln w="9525">
            <a:noFill/>
            <a:miter lim="800000"/>
            <a:headEnd/>
            <a:tailEnd/>
          </a:ln>
        </p:spPr>
        <p:txBody>
          <a:bodyPr wrap="square">
            <a:spAutoFit/>
          </a:bodyPr>
          <a:lstStyle/>
          <a:p>
            <a:r>
              <a:rPr lang="en-US" sz="1100" dirty="0" smtClean="0">
                <a:latin typeface="Sylfaen" pitchFamily="18" charset="0"/>
              </a:rPr>
              <a:t>Please tell me</a:t>
            </a:r>
            <a:r>
              <a:rPr lang="ka-GE" sz="1100" dirty="0" smtClean="0">
                <a:latin typeface="Sylfaen" pitchFamily="18" charset="0"/>
              </a:rPr>
              <a:t>,</a:t>
            </a:r>
            <a:r>
              <a:rPr lang="en-US" sz="1100" dirty="0" smtClean="0">
                <a:latin typeface="Sylfaen" pitchFamily="18" charset="0"/>
              </a:rPr>
              <a:t> during past</a:t>
            </a:r>
            <a:r>
              <a:rPr lang="ka-GE" sz="1100" dirty="0" smtClean="0">
                <a:latin typeface="Sylfaen" pitchFamily="18" charset="0"/>
              </a:rPr>
              <a:t> 3</a:t>
            </a:r>
            <a:r>
              <a:rPr lang="en-US" sz="1100" dirty="0" smtClean="0">
                <a:latin typeface="Sylfaen" pitchFamily="18" charset="0"/>
              </a:rPr>
              <a:t> years, have you ever seen, heard or read any kind of information about road safety issues</a:t>
            </a:r>
            <a:r>
              <a:rPr lang="ka-GE" sz="1100" dirty="0" smtClean="0">
                <a:latin typeface="Sylfaen" pitchFamily="18" charset="0"/>
              </a:rPr>
              <a:t> (</a:t>
            </a:r>
            <a:r>
              <a:rPr lang="en-US" sz="1100" dirty="0" smtClean="0">
                <a:latin typeface="Sylfaen" pitchFamily="18" charset="0"/>
              </a:rPr>
              <a:t>e.g.: keeping a road motion rules by pedestrians / drivers and etc.</a:t>
            </a:r>
            <a:r>
              <a:rPr lang="ka-GE" sz="1100" dirty="0" smtClean="0">
                <a:latin typeface="Sylfaen" pitchFamily="18" charset="0"/>
              </a:rPr>
              <a:t>)? </a:t>
            </a:r>
          </a:p>
        </p:txBody>
      </p:sp>
      <p:graphicFrame>
        <p:nvGraphicFramePr>
          <p:cNvPr id="10" name="Chart 9"/>
          <p:cNvGraphicFramePr/>
          <p:nvPr>
            <p:extLst>
              <p:ext uri="{D42A27DB-BD31-4B8C-83A1-F6EECF244321}">
                <p14:modId xmlns:p14="http://schemas.microsoft.com/office/powerpoint/2010/main" xmlns="" val="2146955923"/>
              </p:ext>
            </p:extLst>
          </p:nvPr>
        </p:nvGraphicFramePr>
        <p:xfrm>
          <a:off x="273009" y="1898191"/>
          <a:ext cx="4536504" cy="3024336"/>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552400" y="260648"/>
            <a:ext cx="7620000" cy="562074"/>
          </a:xfrm>
          <a:noFill/>
        </p:spPr>
        <p:txBody>
          <a:bodyPr/>
          <a:lstStyle/>
          <a:p>
            <a:r>
              <a:rPr lang="en-US" sz="1800" b="1" dirty="0" smtClean="0">
                <a:latin typeface="Sylfaen" pitchFamily="18" charset="0"/>
              </a:rPr>
              <a:t>Awareness of different activities about road safety issues </a:t>
            </a:r>
            <a:r>
              <a:rPr lang="ka-GE" sz="1800" b="1" dirty="0" smtClean="0">
                <a:latin typeface="Sylfaen" pitchFamily="18" charset="0"/>
              </a:rPr>
              <a:t>|  </a:t>
            </a:r>
            <a:r>
              <a:rPr lang="en-US" sz="1800" b="1" dirty="0" smtClean="0">
                <a:latin typeface="Sylfaen" pitchFamily="18" charset="0"/>
              </a:rPr>
              <a:t>Overall picture</a:t>
            </a:r>
            <a:endParaRPr lang="en-US" sz="1800" b="1" dirty="0">
              <a:latin typeface="Sylfaen" pitchFamily="18" charset="0"/>
            </a:endParaRPr>
          </a:p>
        </p:txBody>
      </p:sp>
      <p:cxnSp>
        <p:nvCxnSpPr>
          <p:cNvPr id="4" name="Straight Connector 3"/>
          <p:cNvCxnSpPr/>
          <p:nvPr/>
        </p:nvCxnSpPr>
        <p:spPr>
          <a:xfrm>
            <a:off x="698002" y="1678161"/>
            <a:ext cx="4018014"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aphicFrame>
        <p:nvGraphicFramePr>
          <p:cNvPr id="35" name="Chart 34"/>
          <p:cNvGraphicFramePr/>
          <p:nvPr>
            <p:extLst>
              <p:ext uri="{D42A27DB-BD31-4B8C-83A1-F6EECF244321}">
                <p14:modId xmlns:p14="http://schemas.microsoft.com/office/powerpoint/2010/main" xmlns="" val="4186771876"/>
              </p:ext>
            </p:extLst>
          </p:nvPr>
        </p:nvGraphicFramePr>
        <p:xfrm>
          <a:off x="2996369" y="2768641"/>
          <a:ext cx="5752095" cy="3684695"/>
        </p:xfrm>
        <a:graphic>
          <a:graphicData uri="http://schemas.openxmlformats.org/drawingml/2006/chart">
            <c:chart xmlns:c="http://schemas.openxmlformats.org/drawingml/2006/chart" xmlns:r="http://schemas.openxmlformats.org/officeDocument/2006/relationships" r:id="rId4"/>
          </a:graphicData>
        </a:graphic>
      </p:graphicFrame>
      <p:sp>
        <p:nvSpPr>
          <p:cNvPr id="40" name="Right Arrow 39"/>
          <p:cNvSpPr/>
          <p:nvPr/>
        </p:nvSpPr>
        <p:spPr>
          <a:xfrm>
            <a:off x="2635203" y="3429000"/>
            <a:ext cx="432048" cy="360040"/>
          </a:xfrm>
          <a:prstGeom prst="right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ylfaen" pitchFamily="18" charset="0"/>
            </a:endParaRPr>
          </a:p>
        </p:txBody>
      </p:sp>
      <p:cxnSp>
        <p:nvCxnSpPr>
          <p:cNvPr id="16" name="Straight Connector 15"/>
          <p:cNvCxnSpPr/>
          <p:nvPr/>
        </p:nvCxnSpPr>
        <p:spPr>
          <a:xfrm>
            <a:off x="4331481" y="2768641"/>
            <a:ext cx="4018014"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Rectangle 8"/>
          <p:cNvSpPr>
            <a:spLocks noChangeArrowheads="1"/>
          </p:cNvSpPr>
          <p:nvPr/>
        </p:nvSpPr>
        <p:spPr bwMode="auto">
          <a:xfrm>
            <a:off x="4202059" y="2276872"/>
            <a:ext cx="4133485" cy="430887"/>
          </a:xfrm>
          <a:prstGeom prst="rect">
            <a:avLst/>
          </a:prstGeom>
          <a:noFill/>
          <a:ln w="9525">
            <a:noFill/>
            <a:miter lim="800000"/>
            <a:headEnd/>
            <a:tailEnd/>
          </a:ln>
        </p:spPr>
        <p:txBody>
          <a:bodyPr wrap="square">
            <a:spAutoFit/>
          </a:bodyPr>
          <a:lstStyle/>
          <a:p>
            <a:pPr algn="r"/>
            <a:r>
              <a:rPr lang="en-US" sz="1100" dirty="0" smtClean="0">
                <a:latin typeface="Sylfaen" pitchFamily="18" charset="0"/>
              </a:rPr>
              <a:t>Please name all sources, where you have seen, heard or read any kind of information about road safety issues during last 3 months?</a:t>
            </a:r>
            <a:endParaRPr lang="ka-GE" sz="1100" dirty="0" smtClean="0">
              <a:latin typeface="Sylfaen" pitchFamily="18" charset="0"/>
            </a:endParaRPr>
          </a:p>
        </p:txBody>
      </p:sp>
      <p:sp>
        <p:nvSpPr>
          <p:cNvPr id="11" name="Rectangle 10"/>
          <p:cNvSpPr/>
          <p:nvPr/>
        </p:nvSpPr>
        <p:spPr>
          <a:xfrm>
            <a:off x="683568" y="4955682"/>
            <a:ext cx="744717" cy="345526"/>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Sylfaen" pitchFamily="18" charset="0"/>
              </a:rPr>
              <a:t>N=</a:t>
            </a:r>
            <a:r>
              <a:rPr lang="ka-GE" sz="1400" dirty="0" smtClean="0">
                <a:solidFill>
                  <a:schemeClr val="tx1"/>
                </a:solidFill>
                <a:latin typeface="Sylfaen" pitchFamily="18" charset="0"/>
              </a:rPr>
              <a:t>200</a:t>
            </a:r>
            <a:endParaRPr lang="en-US" sz="1400" dirty="0">
              <a:solidFill>
                <a:schemeClr val="tx1"/>
              </a:solidFill>
              <a:latin typeface="Sylfaen" pitchFamily="18" charset="0"/>
            </a:endParaRPr>
          </a:p>
        </p:txBody>
      </p:sp>
      <p:sp>
        <p:nvSpPr>
          <p:cNvPr id="12" name="Rectangle 11"/>
          <p:cNvSpPr/>
          <p:nvPr/>
        </p:nvSpPr>
        <p:spPr>
          <a:xfrm>
            <a:off x="6948264" y="5949280"/>
            <a:ext cx="744717" cy="345526"/>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Sylfaen" pitchFamily="18" charset="0"/>
              </a:rPr>
              <a:t>N=72</a:t>
            </a:r>
            <a:endParaRPr lang="en-US" sz="1400" dirty="0">
              <a:solidFill>
                <a:schemeClr val="tx1"/>
              </a:solidFill>
              <a:latin typeface="Sylfaen" pitchFamily="18" charset="0"/>
            </a:endParaRPr>
          </a:p>
        </p:txBody>
      </p:sp>
    </p:spTree>
    <p:extLst>
      <p:ext uri="{BB962C8B-B14F-4D97-AF65-F5344CB8AC3E}">
        <p14:creationId xmlns:p14="http://schemas.microsoft.com/office/powerpoint/2010/main" xmlns="" val="16982807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 name="Chart 38"/>
          <p:cNvGraphicFramePr/>
          <p:nvPr>
            <p:extLst>
              <p:ext uri="{D42A27DB-BD31-4B8C-83A1-F6EECF244321}">
                <p14:modId xmlns:p14="http://schemas.microsoft.com/office/powerpoint/2010/main" xmlns="" val="320460054"/>
              </p:ext>
            </p:extLst>
          </p:nvPr>
        </p:nvGraphicFramePr>
        <p:xfrm>
          <a:off x="683568" y="1079448"/>
          <a:ext cx="7402390" cy="4824536"/>
        </p:xfrm>
        <a:graphic>
          <a:graphicData uri="http://schemas.openxmlformats.org/drawingml/2006/chart">
            <c:chart xmlns:c="http://schemas.openxmlformats.org/drawingml/2006/chart" xmlns:r="http://schemas.openxmlformats.org/officeDocument/2006/relationships" r:id="rId2"/>
          </a:graphicData>
        </a:graphic>
      </p:graphicFrame>
      <p:sp>
        <p:nvSpPr>
          <p:cNvPr id="7" name="Right Arrow Callout 6"/>
          <p:cNvSpPr/>
          <p:nvPr/>
        </p:nvSpPr>
        <p:spPr>
          <a:xfrm>
            <a:off x="899592" y="1196752"/>
            <a:ext cx="1440160" cy="792088"/>
          </a:xfrm>
          <a:prstGeom prst="rightArrowCallout">
            <a:avLst>
              <a:gd name="adj1" fmla="val 25000"/>
              <a:gd name="adj2" fmla="val 25000"/>
              <a:gd name="adj3" fmla="val 43324"/>
              <a:gd name="adj4" fmla="val 64977"/>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552400" y="260648"/>
            <a:ext cx="7620000" cy="562074"/>
          </a:xfrm>
          <a:noFill/>
        </p:spPr>
        <p:txBody>
          <a:bodyPr/>
          <a:lstStyle/>
          <a:p>
            <a:r>
              <a:rPr lang="en-US" sz="1800" b="1" dirty="0" smtClean="0"/>
              <a:t>Surveyed respondents’ demography</a:t>
            </a:r>
            <a:endParaRPr lang="en-US" sz="1800" b="1" dirty="0"/>
          </a:p>
        </p:txBody>
      </p:sp>
      <p:sp>
        <p:nvSpPr>
          <p:cNvPr id="12" name="Rounded Rectangle 11"/>
          <p:cNvSpPr/>
          <p:nvPr/>
        </p:nvSpPr>
        <p:spPr>
          <a:xfrm>
            <a:off x="4103948" y="3293076"/>
            <a:ext cx="540060" cy="828092"/>
          </a:xfrm>
          <a:prstGeom prst="roundRect">
            <a:avLst/>
          </a:prstGeom>
          <a:noFill/>
          <a:ln>
            <a:solidFill>
              <a:schemeClr val="accent1"/>
            </a:solid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ounded Rectangle 13"/>
          <p:cNvSpPr/>
          <p:nvPr/>
        </p:nvSpPr>
        <p:spPr>
          <a:xfrm>
            <a:off x="5796136" y="1773107"/>
            <a:ext cx="576064" cy="414046"/>
          </a:xfrm>
          <a:prstGeom prst="roundRect">
            <a:avLst/>
          </a:prstGeom>
          <a:noFill/>
          <a:ln>
            <a:solidFill>
              <a:schemeClr val="accent1"/>
            </a:solid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971600" y="1403775"/>
            <a:ext cx="1224136" cy="369332"/>
          </a:xfrm>
          <a:prstGeom prst="rect">
            <a:avLst/>
          </a:prstGeom>
          <a:noFill/>
        </p:spPr>
        <p:txBody>
          <a:bodyPr wrap="square" rtlCol="0">
            <a:spAutoFit/>
          </a:bodyPr>
          <a:lstStyle/>
          <a:p>
            <a:r>
              <a:rPr lang="en-US" dirty="0" smtClean="0"/>
              <a:t>Gender</a:t>
            </a:r>
            <a:endParaRPr lang="en-US" dirty="0"/>
          </a:p>
        </p:txBody>
      </p:sp>
      <p:sp>
        <p:nvSpPr>
          <p:cNvPr id="15" name="TextBox 14"/>
          <p:cNvSpPr txBox="1"/>
          <p:nvPr/>
        </p:nvSpPr>
        <p:spPr>
          <a:xfrm>
            <a:off x="1043608" y="3491716"/>
            <a:ext cx="1224136" cy="369332"/>
          </a:xfrm>
          <a:prstGeom prst="rect">
            <a:avLst/>
          </a:prstGeom>
          <a:noFill/>
        </p:spPr>
        <p:txBody>
          <a:bodyPr wrap="square" rtlCol="0">
            <a:spAutoFit/>
          </a:bodyPr>
          <a:lstStyle/>
          <a:p>
            <a:r>
              <a:rPr lang="en-US" dirty="0" smtClean="0"/>
              <a:t>Age</a:t>
            </a:r>
            <a:endParaRPr lang="en-US" dirty="0"/>
          </a:p>
        </p:txBody>
      </p:sp>
      <p:sp>
        <p:nvSpPr>
          <p:cNvPr id="18" name="Right Arrow Callout 17"/>
          <p:cNvSpPr/>
          <p:nvPr/>
        </p:nvSpPr>
        <p:spPr>
          <a:xfrm>
            <a:off x="971600" y="3284984"/>
            <a:ext cx="1440160" cy="792088"/>
          </a:xfrm>
          <a:prstGeom prst="rightArrowCallout">
            <a:avLst>
              <a:gd name="adj1" fmla="val 25000"/>
              <a:gd name="adj2" fmla="val 25000"/>
              <a:gd name="adj3" fmla="val 43324"/>
              <a:gd name="adj4" fmla="val 64977"/>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7427683" y="5993434"/>
            <a:ext cx="744717" cy="345526"/>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N=</a:t>
            </a:r>
            <a:r>
              <a:rPr lang="ka-GE" sz="1400" dirty="0" smtClean="0">
                <a:solidFill>
                  <a:schemeClr val="tx1"/>
                </a:solidFill>
              </a:rPr>
              <a:t>200</a:t>
            </a:r>
            <a:endParaRPr lang="en-US" sz="1400" dirty="0">
              <a:solidFill>
                <a:schemeClr val="tx1"/>
              </a:solidFill>
            </a:endParaRPr>
          </a:p>
        </p:txBody>
      </p:sp>
    </p:spTree>
    <p:extLst>
      <p:ext uri="{BB962C8B-B14F-4D97-AF65-F5344CB8AC3E}">
        <p14:creationId xmlns:p14="http://schemas.microsoft.com/office/powerpoint/2010/main" xmlns="" val="311439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p:cNvSpPr txBox="1">
            <a:spLocks/>
          </p:cNvSpPr>
          <p:nvPr/>
        </p:nvSpPr>
        <p:spPr>
          <a:xfrm>
            <a:off x="685800" y="1628800"/>
            <a:ext cx="7543800" cy="781943"/>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r"/>
            <a:r>
              <a:rPr lang="ka-GE" sz="3600" b="1" dirty="0" smtClean="0"/>
              <a:t>1. </a:t>
            </a:r>
            <a:r>
              <a:rPr lang="en-US" sz="3600" b="1" dirty="0">
                <a:latin typeface="Sylfaen" pitchFamily="18" charset="0"/>
              </a:rPr>
              <a:t>Research design</a:t>
            </a:r>
          </a:p>
        </p:txBody>
      </p:sp>
    </p:spTree>
    <p:extLst>
      <p:ext uri="{BB962C8B-B14F-4D97-AF65-F5344CB8AC3E}">
        <p14:creationId xmlns:p14="http://schemas.microsoft.com/office/powerpoint/2010/main" xmlns="" val="23112694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 name="Chart 38"/>
          <p:cNvGraphicFramePr/>
          <p:nvPr>
            <p:extLst>
              <p:ext uri="{D42A27DB-BD31-4B8C-83A1-F6EECF244321}">
                <p14:modId xmlns:p14="http://schemas.microsoft.com/office/powerpoint/2010/main" xmlns="" val="1813565623"/>
              </p:ext>
            </p:extLst>
          </p:nvPr>
        </p:nvGraphicFramePr>
        <p:xfrm>
          <a:off x="1115616" y="1177424"/>
          <a:ext cx="7402390" cy="5275912"/>
        </p:xfrm>
        <a:graphic>
          <a:graphicData uri="http://schemas.openxmlformats.org/drawingml/2006/chart">
            <c:chart xmlns:c="http://schemas.openxmlformats.org/drawingml/2006/chart" xmlns:r="http://schemas.openxmlformats.org/officeDocument/2006/relationships" r:id="rId2"/>
          </a:graphicData>
        </a:graphic>
      </p:graphicFrame>
      <p:sp>
        <p:nvSpPr>
          <p:cNvPr id="7" name="Right Arrow Callout 6"/>
          <p:cNvSpPr/>
          <p:nvPr/>
        </p:nvSpPr>
        <p:spPr>
          <a:xfrm>
            <a:off x="755576" y="1124744"/>
            <a:ext cx="2088232" cy="792088"/>
          </a:xfrm>
          <a:prstGeom prst="rightArrowCallout">
            <a:avLst>
              <a:gd name="adj1" fmla="val 25000"/>
              <a:gd name="adj2" fmla="val 25000"/>
              <a:gd name="adj3" fmla="val 43324"/>
              <a:gd name="adj4" fmla="val 64977"/>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ylfaen" pitchFamily="18" charset="0"/>
            </a:endParaRPr>
          </a:p>
        </p:txBody>
      </p:sp>
      <p:sp>
        <p:nvSpPr>
          <p:cNvPr id="2" name="Title 1"/>
          <p:cNvSpPr>
            <a:spLocks noGrp="1"/>
          </p:cNvSpPr>
          <p:nvPr>
            <p:ph type="title"/>
          </p:nvPr>
        </p:nvSpPr>
        <p:spPr>
          <a:xfrm>
            <a:off x="552400" y="260648"/>
            <a:ext cx="7620000" cy="562074"/>
          </a:xfrm>
          <a:noFill/>
        </p:spPr>
        <p:txBody>
          <a:bodyPr/>
          <a:lstStyle/>
          <a:p>
            <a:r>
              <a:rPr lang="en-US" sz="1800" b="1" dirty="0" smtClean="0">
                <a:latin typeface="Sylfaen" pitchFamily="18" charset="0"/>
              </a:rPr>
              <a:t>Surveyed car type and driving experience</a:t>
            </a:r>
            <a:endParaRPr lang="en-US" sz="1800" b="1" dirty="0">
              <a:latin typeface="Sylfaen" pitchFamily="18" charset="0"/>
            </a:endParaRPr>
          </a:p>
        </p:txBody>
      </p:sp>
      <p:sp>
        <p:nvSpPr>
          <p:cNvPr id="14" name="Rounded Rectangle 13"/>
          <p:cNvSpPr/>
          <p:nvPr/>
        </p:nvSpPr>
        <p:spPr>
          <a:xfrm>
            <a:off x="6372200" y="1303368"/>
            <a:ext cx="576064" cy="414046"/>
          </a:xfrm>
          <a:prstGeom prst="roundRect">
            <a:avLst/>
          </a:prstGeom>
          <a:noFill/>
          <a:ln>
            <a:solidFill>
              <a:schemeClr val="accent1"/>
            </a:solid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ylfaen" pitchFamily="18" charset="0"/>
            </a:endParaRPr>
          </a:p>
        </p:txBody>
      </p:sp>
      <p:sp>
        <p:nvSpPr>
          <p:cNvPr id="3" name="TextBox 2"/>
          <p:cNvSpPr txBox="1"/>
          <p:nvPr/>
        </p:nvSpPr>
        <p:spPr>
          <a:xfrm>
            <a:off x="611560" y="1331767"/>
            <a:ext cx="1656184" cy="307777"/>
          </a:xfrm>
          <a:prstGeom prst="rect">
            <a:avLst/>
          </a:prstGeom>
          <a:noFill/>
        </p:spPr>
        <p:txBody>
          <a:bodyPr wrap="square" rtlCol="0">
            <a:spAutoFit/>
          </a:bodyPr>
          <a:lstStyle/>
          <a:p>
            <a:pPr algn="ctr"/>
            <a:r>
              <a:rPr lang="en-US" sz="1400" dirty="0" smtClean="0">
                <a:latin typeface="Sylfaen" pitchFamily="18" charset="0"/>
              </a:rPr>
              <a:t>Car type</a:t>
            </a:r>
            <a:endParaRPr lang="en-US" sz="1400" dirty="0">
              <a:latin typeface="Sylfaen" pitchFamily="18" charset="0"/>
            </a:endParaRPr>
          </a:p>
        </p:txBody>
      </p:sp>
      <p:sp>
        <p:nvSpPr>
          <p:cNvPr id="15" name="TextBox 14"/>
          <p:cNvSpPr txBox="1"/>
          <p:nvPr/>
        </p:nvSpPr>
        <p:spPr>
          <a:xfrm>
            <a:off x="683568" y="3409836"/>
            <a:ext cx="1512168" cy="523220"/>
          </a:xfrm>
          <a:prstGeom prst="rect">
            <a:avLst/>
          </a:prstGeom>
          <a:noFill/>
        </p:spPr>
        <p:txBody>
          <a:bodyPr wrap="square" rtlCol="0">
            <a:spAutoFit/>
          </a:bodyPr>
          <a:lstStyle/>
          <a:p>
            <a:pPr algn="ctr"/>
            <a:r>
              <a:rPr lang="en-US" sz="1400" dirty="0" smtClean="0">
                <a:latin typeface="Sylfaen" pitchFamily="18" charset="0"/>
              </a:rPr>
              <a:t>Driving experience</a:t>
            </a:r>
            <a:endParaRPr lang="en-US" sz="1400" dirty="0">
              <a:latin typeface="Sylfaen" pitchFamily="18" charset="0"/>
            </a:endParaRPr>
          </a:p>
        </p:txBody>
      </p:sp>
      <p:sp>
        <p:nvSpPr>
          <p:cNvPr id="18" name="Right Arrow Callout 17"/>
          <p:cNvSpPr/>
          <p:nvPr/>
        </p:nvSpPr>
        <p:spPr>
          <a:xfrm>
            <a:off x="755576" y="3284984"/>
            <a:ext cx="2088232" cy="792088"/>
          </a:xfrm>
          <a:prstGeom prst="rightArrowCallout">
            <a:avLst>
              <a:gd name="adj1" fmla="val 25000"/>
              <a:gd name="adj2" fmla="val 25000"/>
              <a:gd name="adj3" fmla="val 43324"/>
              <a:gd name="adj4" fmla="val 64977"/>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ylfaen" pitchFamily="18" charset="0"/>
            </a:endParaRPr>
          </a:p>
        </p:txBody>
      </p:sp>
      <p:sp>
        <p:nvSpPr>
          <p:cNvPr id="9" name="Rectangle 8"/>
          <p:cNvSpPr/>
          <p:nvPr/>
        </p:nvSpPr>
        <p:spPr>
          <a:xfrm>
            <a:off x="7427683" y="5993434"/>
            <a:ext cx="744717" cy="345526"/>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latin typeface="Sylfaen" pitchFamily="18" charset="0"/>
              </a:rPr>
              <a:t>N=</a:t>
            </a:r>
            <a:r>
              <a:rPr lang="ka-GE" sz="1400" dirty="0" smtClean="0">
                <a:solidFill>
                  <a:schemeClr val="tx1"/>
                </a:solidFill>
                <a:latin typeface="Sylfaen" pitchFamily="18" charset="0"/>
              </a:rPr>
              <a:t>200</a:t>
            </a:r>
            <a:endParaRPr lang="en-US" sz="1400" dirty="0">
              <a:solidFill>
                <a:schemeClr val="tx1"/>
              </a:solidFill>
              <a:latin typeface="Sylfaen" pitchFamily="18" charset="0"/>
            </a:endParaRPr>
          </a:p>
        </p:txBody>
      </p:sp>
    </p:spTree>
    <p:extLst>
      <p:ext uri="{BB962C8B-B14F-4D97-AF65-F5344CB8AC3E}">
        <p14:creationId xmlns:p14="http://schemas.microsoft.com/office/powerpoint/2010/main" xmlns="" val="4290772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980728"/>
            <a:ext cx="7416824" cy="646331"/>
          </a:xfrm>
          <a:prstGeom prst="rect">
            <a:avLst/>
          </a:prstGeom>
          <a:noFill/>
        </p:spPr>
        <p:txBody>
          <a:bodyPr wrap="square" rtlCol="0">
            <a:spAutoFit/>
          </a:bodyPr>
          <a:lstStyle/>
          <a:p>
            <a:pPr algn="ctr"/>
            <a:r>
              <a:rPr lang="en-US" dirty="0">
                <a:latin typeface="Sylfaen" pitchFamily="18" charset="0"/>
              </a:rPr>
              <a:t>The aim of a research was to measure the index of abidance by road rules of </a:t>
            </a:r>
            <a:r>
              <a:rPr lang="en-US" dirty="0" smtClean="0">
                <a:latin typeface="Sylfaen" pitchFamily="18" charset="0"/>
              </a:rPr>
              <a:t>drivers</a:t>
            </a:r>
            <a:r>
              <a:rPr lang="en-US" dirty="0">
                <a:latin typeface="Sylfaen" pitchFamily="18" charset="0"/>
              </a:rPr>
              <a:t>' and detect their attitudes toward the rules. </a:t>
            </a:r>
          </a:p>
        </p:txBody>
      </p:sp>
      <p:sp>
        <p:nvSpPr>
          <p:cNvPr id="4" name="Title 1"/>
          <p:cNvSpPr>
            <a:spLocks noGrp="1"/>
          </p:cNvSpPr>
          <p:nvPr>
            <p:ph type="title"/>
          </p:nvPr>
        </p:nvSpPr>
        <p:spPr>
          <a:xfrm>
            <a:off x="552400" y="260648"/>
            <a:ext cx="7620000" cy="562074"/>
          </a:xfrm>
          <a:noFill/>
        </p:spPr>
        <p:txBody>
          <a:bodyPr/>
          <a:lstStyle/>
          <a:p>
            <a:r>
              <a:rPr lang="en-US" sz="1800" b="1" dirty="0" smtClean="0"/>
              <a:t>Research design</a:t>
            </a:r>
            <a:endParaRPr lang="en-US" sz="1800" b="1" dirty="0"/>
          </a:p>
        </p:txBody>
      </p:sp>
      <p:sp>
        <p:nvSpPr>
          <p:cNvPr id="5" name="TextBox 4"/>
          <p:cNvSpPr txBox="1"/>
          <p:nvPr/>
        </p:nvSpPr>
        <p:spPr>
          <a:xfrm>
            <a:off x="1054313" y="2360035"/>
            <a:ext cx="6614031" cy="369332"/>
          </a:xfrm>
          <a:prstGeom prst="rect">
            <a:avLst/>
          </a:prstGeom>
          <a:noFill/>
        </p:spPr>
        <p:txBody>
          <a:bodyPr wrap="square" rtlCol="0">
            <a:spAutoFit/>
          </a:bodyPr>
          <a:lstStyle/>
          <a:p>
            <a:pPr algn="ctr"/>
            <a:r>
              <a:rPr lang="en-US" dirty="0">
                <a:latin typeface="Sylfaen" pitchFamily="18" charset="0"/>
              </a:rPr>
              <a:t>Research was held in 2 directions: </a:t>
            </a:r>
          </a:p>
        </p:txBody>
      </p:sp>
      <p:cxnSp>
        <p:nvCxnSpPr>
          <p:cNvPr id="6" name="Straight Arrow Connector 5"/>
          <p:cNvCxnSpPr/>
          <p:nvPr/>
        </p:nvCxnSpPr>
        <p:spPr>
          <a:xfrm flipH="1">
            <a:off x="3347864" y="2852936"/>
            <a:ext cx="576064"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5076056" y="2852936"/>
            <a:ext cx="576064"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1547664" y="3861048"/>
            <a:ext cx="2232248"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Sylfaen" pitchFamily="18" charset="0"/>
              </a:rPr>
              <a:t>Observation on drivers</a:t>
            </a:r>
            <a:endParaRPr lang="en-US" dirty="0">
              <a:latin typeface="Sylfaen" pitchFamily="18" charset="0"/>
            </a:endParaRPr>
          </a:p>
        </p:txBody>
      </p:sp>
      <p:sp>
        <p:nvSpPr>
          <p:cNvPr id="14" name="Rectangle 13"/>
          <p:cNvSpPr/>
          <p:nvPr/>
        </p:nvSpPr>
        <p:spPr>
          <a:xfrm>
            <a:off x="5068866" y="3861048"/>
            <a:ext cx="2232248"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Drivers’ opinion research</a:t>
            </a:r>
            <a:endParaRPr lang="en-US" dirty="0"/>
          </a:p>
        </p:txBody>
      </p:sp>
    </p:spTree>
    <p:extLst>
      <p:ext uri="{BB962C8B-B14F-4D97-AF65-F5344CB8AC3E}">
        <p14:creationId xmlns:p14="http://schemas.microsoft.com/office/powerpoint/2010/main" xmlns="" val="10868535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le 1"/>
          <p:cNvSpPr>
            <a:spLocks noGrp="1"/>
          </p:cNvSpPr>
          <p:nvPr>
            <p:ph type="title"/>
          </p:nvPr>
        </p:nvSpPr>
        <p:spPr>
          <a:xfrm>
            <a:off x="3490756" y="188078"/>
            <a:ext cx="4681644" cy="562074"/>
          </a:xfrm>
          <a:noFill/>
        </p:spPr>
        <p:txBody>
          <a:bodyPr/>
          <a:lstStyle/>
          <a:p>
            <a:r>
              <a:rPr lang="en-US" sz="1800" b="1" dirty="0" smtClean="0">
                <a:latin typeface="Sylfaen" pitchFamily="18" charset="0"/>
              </a:rPr>
              <a:t>Research methodology</a:t>
            </a:r>
            <a:endParaRPr lang="en-US" sz="1800" b="1" dirty="0">
              <a:latin typeface="Sylfaen" pitchFamily="18" charset="0"/>
            </a:endParaRPr>
          </a:p>
        </p:txBody>
      </p:sp>
      <p:sp>
        <p:nvSpPr>
          <p:cNvPr id="12" name="Rectangle 11"/>
          <p:cNvSpPr/>
          <p:nvPr/>
        </p:nvSpPr>
        <p:spPr>
          <a:xfrm>
            <a:off x="385800" y="244961"/>
            <a:ext cx="3034072"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Sylfaen" pitchFamily="18" charset="0"/>
              </a:rPr>
              <a:t>Observation on drivers</a:t>
            </a:r>
            <a:endParaRPr lang="en-US" dirty="0">
              <a:latin typeface="Sylfaen" pitchFamily="18" charset="0"/>
            </a:endParaRPr>
          </a:p>
        </p:txBody>
      </p:sp>
      <p:sp>
        <p:nvSpPr>
          <p:cNvPr id="18" name="TextBox 17"/>
          <p:cNvSpPr txBox="1"/>
          <p:nvPr/>
        </p:nvSpPr>
        <p:spPr>
          <a:xfrm>
            <a:off x="611560" y="1794302"/>
            <a:ext cx="2088233" cy="338554"/>
          </a:xfrm>
          <a:prstGeom prst="rect">
            <a:avLst/>
          </a:prstGeom>
          <a:noFill/>
        </p:spPr>
        <p:txBody>
          <a:bodyPr wrap="square" rtlCol="0">
            <a:spAutoFit/>
          </a:bodyPr>
          <a:lstStyle/>
          <a:p>
            <a:r>
              <a:rPr lang="en-US" sz="1600" b="1" dirty="0" smtClean="0">
                <a:latin typeface="Sylfaen" pitchFamily="18" charset="0"/>
              </a:rPr>
              <a:t>Segment of a research</a:t>
            </a:r>
            <a:endParaRPr lang="ka-GE" sz="1600" b="1" dirty="0" smtClean="0">
              <a:latin typeface="Sylfaen" pitchFamily="18" charset="0"/>
            </a:endParaRPr>
          </a:p>
        </p:txBody>
      </p:sp>
      <p:sp>
        <p:nvSpPr>
          <p:cNvPr id="19" name="Rectangle 18"/>
          <p:cNvSpPr/>
          <p:nvPr/>
        </p:nvSpPr>
        <p:spPr>
          <a:xfrm>
            <a:off x="3523543" y="1794302"/>
            <a:ext cx="2286000" cy="338554"/>
          </a:xfrm>
          <a:prstGeom prst="rect">
            <a:avLst/>
          </a:prstGeom>
        </p:spPr>
        <p:txBody>
          <a:bodyPr>
            <a:spAutoFit/>
          </a:bodyPr>
          <a:lstStyle/>
          <a:p>
            <a:pPr marL="285750" lvl="0" indent="-285750">
              <a:buFont typeface="Wingdings" panose="05000000000000000000" pitchFamily="2" charset="2"/>
              <a:buChar char="ü"/>
            </a:pPr>
            <a:r>
              <a:rPr lang="en-US" sz="1600" dirty="0" smtClean="0">
                <a:solidFill>
                  <a:prstClr val="black"/>
                </a:solidFill>
                <a:latin typeface="Sylfaen" pitchFamily="18" charset="0"/>
              </a:rPr>
              <a:t>Drivers</a:t>
            </a:r>
            <a:endParaRPr lang="en-US" sz="1600" dirty="0">
              <a:solidFill>
                <a:prstClr val="black"/>
              </a:solidFill>
              <a:latin typeface="Sylfaen" pitchFamily="18" charset="0"/>
            </a:endParaRPr>
          </a:p>
        </p:txBody>
      </p:sp>
      <p:sp>
        <p:nvSpPr>
          <p:cNvPr id="20" name="TextBox 19"/>
          <p:cNvSpPr txBox="1"/>
          <p:nvPr/>
        </p:nvSpPr>
        <p:spPr>
          <a:xfrm>
            <a:off x="611560" y="2370366"/>
            <a:ext cx="2376264" cy="338554"/>
          </a:xfrm>
          <a:prstGeom prst="rect">
            <a:avLst/>
          </a:prstGeom>
          <a:noFill/>
        </p:spPr>
        <p:txBody>
          <a:bodyPr wrap="square" rtlCol="0">
            <a:spAutoFit/>
          </a:bodyPr>
          <a:lstStyle/>
          <a:p>
            <a:r>
              <a:rPr lang="en-US" sz="1600" b="1" dirty="0">
                <a:latin typeface="Sylfaen" pitchFamily="18" charset="0"/>
              </a:rPr>
              <a:t>Location for observations</a:t>
            </a:r>
            <a:endParaRPr lang="ka-GE" sz="1600" b="1" dirty="0">
              <a:latin typeface="Sylfaen" pitchFamily="18" charset="0"/>
            </a:endParaRPr>
          </a:p>
        </p:txBody>
      </p:sp>
      <p:sp>
        <p:nvSpPr>
          <p:cNvPr id="21" name="Rectangle 20"/>
          <p:cNvSpPr/>
          <p:nvPr/>
        </p:nvSpPr>
        <p:spPr>
          <a:xfrm>
            <a:off x="3506956" y="2348880"/>
            <a:ext cx="3873356" cy="338554"/>
          </a:xfrm>
          <a:prstGeom prst="rect">
            <a:avLst/>
          </a:prstGeom>
        </p:spPr>
        <p:txBody>
          <a:bodyPr wrap="square">
            <a:spAutoFit/>
          </a:bodyPr>
          <a:lstStyle/>
          <a:p>
            <a:pPr marL="285750" indent="-285750">
              <a:buFont typeface="Wingdings" panose="05000000000000000000" pitchFamily="2" charset="2"/>
              <a:buChar char="ü"/>
            </a:pPr>
            <a:r>
              <a:rPr lang="en-US" sz="1600" dirty="0" smtClean="0">
                <a:latin typeface="Sylfaen" pitchFamily="18" charset="0"/>
              </a:rPr>
              <a:t>Zebra crossing without traffic light</a:t>
            </a:r>
            <a:endParaRPr lang="en-US" sz="1600" dirty="0">
              <a:solidFill>
                <a:prstClr val="black"/>
              </a:solidFill>
              <a:latin typeface="Sylfaen" pitchFamily="18" charset="0"/>
            </a:endParaRPr>
          </a:p>
        </p:txBody>
      </p:sp>
      <p:sp>
        <p:nvSpPr>
          <p:cNvPr id="22" name="TextBox 21"/>
          <p:cNvSpPr txBox="1"/>
          <p:nvPr/>
        </p:nvSpPr>
        <p:spPr>
          <a:xfrm>
            <a:off x="611560" y="820512"/>
            <a:ext cx="1990305" cy="338554"/>
          </a:xfrm>
          <a:prstGeom prst="rect">
            <a:avLst/>
          </a:prstGeom>
          <a:noFill/>
        </p:spPr>
        <p:txBody>
          <a:bodyPr wrap="square" rtlCol="0">
            <a:spAutoFit/>
          </a:bodyPr>
          <a:lstStyle/>
          <a:p>
            <a:r>
              <a:rPr lang="en-US" sz="1600" b="1" dirty="0" smtClean="0">
                <a:latin typeface="Sylfaen" pitchFamily="18" charset="0"/>
              </a:rPr>
              <a:t>Research aim</a:t>
            </a:r>
            <a:endParaRPr lang="ka-GE" sz="1600" b="1" dirty="0" smtClean="0">
              <a:latin typeface="Sylfaen" pitchFamily="18" charset="0"/>
            </a:endParaRPr>
          </a:p>
        </p:txBody>
      </p:sp>
      <p:sp>
        <p:nvSpPr>
          <p:cNvPr id="23" name="Rectangle 22"/>
          <p:cNvSpPr/>
          <p:nvPr/>
        </p:nvSpPr>
        <p:spPr>
          <a:xfrm>
            <a:off x="3524823" y="836712"/>
            <a:ext cx="4664993" cy="830997"/>
          </a:xfrm>
          <a:prstGeom prst="rect">
            <a:avLst/>
          </a:prstGeom>
        </p:spPr>
        <p:txBody>
          <a:bodyPr wrap="square">
            <a:spAutoFit/>
          </a:bodyPr>
          <a:lstStyle/>
          <a:p>
            <a:pPr marL="285750" lvl="0" indent="-285750">
              <a:buFont typeface="Wingdings" panose="05000000000000000000" pitchFamily="2" charset="2"/>
              <a:buChar char="ü"/>
            </a:pPr>
            <a:r>
              <a:rPr lang="en-US" sz="1600" dirty="0" smtClean="0">
                <a:solidFill>
                  <a:prstClr val="black"/>
                </a:solidFill>
                <a:latin typeface="Sylfaen" pitchFamily="18" charset="0"/>
              </a:rPr>
              <a:t>Registration the facts of making a way for pedestrians  at Zebra crossing without traffic lights.</a:t>
            </a:r>
            <a:endParaRPr lang="en-US" sz="1600" dirty="0">
              <a:solidFill>
                <a:prstClr val="black"/>
              </a:solidFill>
              <a:latin typeface="Sylfaen" pitchFamily="18" charset="0"/>
            </a:endParaRPr>
          </a:p>
        </p:txBody>
      </p:sp>
      <p:sp>
        <p:nvSpPr>
          <p:cNvPr id="25" name="TextBox 24"/>
          <p:cNvSpPr txBox="1"/>
          <p:nvPr/>
        </p:nvSpPr>
        <p:spPr>
          <a:xfrm>
            <a:off x="611560" y="3789040"/>
            <a:ext cx="2376264" cy="584775"/>
          </a:xfrm>
          <a:prstGeom prst="rect">
            <a:avLst/>
          </a:prstGeom>
          <a:noFill/>
        </p:spPr>
        <p:txBody>
          <a:bodyPr wrap="square" rtlCol="0">
            <a:spAutoFit/>
          </a:bodyPr>
          <a:lstStyle/>
          <a:p>
            <a:r>
              <a:rPr lang="en-US" sz="1600" b="1" dirty="0">
                <a:latin typeface="Sylfaen" pitchFamily="18" charset="0"/>
              </a:rPr>
              <a:t>Time of each observation on a location</a:t>
            </a:r>
            <a:endParaRPr lang="ka-GE" sz="1600" b="1" dirty="0">
              <a:latin typeface="Sylfaen" pitchFamily="18" charset="0"/>
            </a:endParaRPr>
          </a:p>
        </p:txBody>
      </p:sp>
      <p:sp>
        <p:nvSpPr>
          <p:cNvPr id="26" name="Rectangle 25"/>
          <p:cNvSpPr/>
          <p:nvPr/>
        </p:nvSpPr>
        <p:spPr>
          <a:xfrm>
            <a:off x="3534298" y="3861048"/>
            <a:ext cx="3528392" cy="584775"/>
          </a:xfrm>
          <a:prstGeom prst="rect">
            <a:avLst/>
          </a:prstGeom>
        </p:spPr>
        <p:txBody>
          <a:bodyPr wrap="square">
            <a:spAutoFit/>
          </a:bodyPr>
          <a:lstStyle/>
          <a:p>
            <a:pPr marL="285750" indent="-285750">
              <a:buFont typeface="Wingdings" panose="05000000000000000000" pitchFamily="2" charset="2"/>
              <a:buChar char="ü"/>
            </a:pPr>
            <a:r>
              <a:rPr lang="ka-GE" sz="1600" dirty="0" smtClean="0">
                <a:latin typeface="Sylfaen" pitchFamily="18" charset="0"/>
              </a:rPr>
              <a:t>08:30 – 20:30 </a:t>
            </a:r>
            <a:r>
              <a:rPr lang="en-US" sz="1600" dirty="0" smtClean="0">
                <a:latin typeface="Sylfaen" pitchFamily="18" charset="0"/>
              </a:rPr>
              <a:t>working days</a:t>
            </a:r>
            <a:endParaRPr lang="en-US" sz="1600" dirty="0">
              <a:latin typeface="Sylfaen" pitchFamily="18" charset="0"/>
            </a:endParaRPr>
          </a:p>
          <a:p>
            <a:pPr marL="285750" lvl="0" indent="-285750">
              <a:buFont typeface="Wingdings" panose="05000000000000000000" pitchFamily="2" charset="2"/>
              <a:buChar char="ü"/>
            </a:pPr>
            <a:endParaRPr lang="en-US" sz="1600" dirty="0">
              <a:solidFill>
                <a:prstClr val="black"/>
              </a:solidFill>
              <a:latin typeface="Sylfaen" pitchFamily="18" charset="0"/>
            </a:endParaRPr>
          </a:p>
        </p:txBody>
      </p:sp>
      <p:sp>
        <p:nvSpPr>
          <p:cNvPr id="27" name="TextBox 26"/>
          <p:cNvSpPr txBox="1"/>
          <p:nvPr/>
        </p:nvSpPr>
        <p:spPr>
          <a:xfrm>
            <a:off x="611560" y="4716433"/>
            <a:ext cx="2376264" cy="338554"/>
          </a:xfrm>
          <a:prstGeom prst="rect">
            <a:avLst/>
          </a:prstGeom>
          <a:noFill/>
        </p:spPr>
        <p:txBody>
          <a:bodyPr wrap="square" rtlCol="0">
            <a:spAutoFit/>
          </a:bodyPr>
          <a:lstStyle/>
          <a:p>
            <a:r>
              <a:rPr lang="en-US" sz="1600" b="1" dirty="0" smtClean="0">
                <a:latin typeface="Sylfaen" pitchFamily="18" charset="0"/>
              </a:rPr>
              <a:t>Observation period</a:t>
            </a:r>
            <a:endParaRPr lang="ka-GE" sz="1600" b="1" dirty="0" smtClean="0">
              <a:latin typeface="Sylfaen" pitchFamily="18" charset="0"/>
            </a:endParaRPr>
          </a:p>
        </p:txBody>
      </p:sp>
      <p:sp>
        <p:nvSpPr>
          <p:cNvPr id="28" name="Rectangle 27"/>
          <p:cNvSpPr/>
          <p:nvPr/>
        </p:nvSpPr>
        <p:spPr>
          <a:xfrm>
            <a:off x="3520346" y="4716433"/>
            <a:ext cx="3528392" cy="584775"/>
          </a:xfrm>
          <a:prstGeom prst="rect">
            <a:avLst/>
          </a:prstGeom>
          <a:noFill/>
        </p:spPr>
        <p:txBody>
          <a:bodyPr wrap="square">
            <a:spAutoFit/>
          </a:bodyPr>
          <a:lstStyle/>
          <a:p>
            <a:pPr marL="285750" indent="-285750">
              <a:buFont typeface="Wingdings" panose="05000000000000000000" pitchFamily="2" charset="2"/>
              <a:buChar char="ü"/>
            </a:pPr>
            <a:r>
              <a:rPr lang="ka-GE" sz="1600" dirty="0" smtClean="0">
                <a:latin typeface="Sylfaen" pitchFamily="18" charset="0"/>
              </a:rPr>
              <a:t>29 </a:t>
            </a:r>
            <a:r>
              <a:rPr lang="en-US" sz="1600" dirty="0" smtClean="0">
                <a:latin typeface="Sylfaen" pitchFamily="18" charset="0"/>
              </a:rPr>
              <a:t>June</a:t>
            </a:r>
            <a:r>
              <a:rPr lang="ka-GE" sz="1600" dirty="0" smtClean="0">
                <a:latin typeface="Sylfaen" pitchFamily="18" charset="0"/>
              </a:rPr>
              <a:t>- 03 </a:t>
            </a:r>
            <a:r>
              <a:rPr lang="en-US" sz="1600" dirty="0" smtClean="0">
                <a:latin typeface="Sylfaen" pitchFamily="18" charset="0"/>
              </a:rPr>
              <a:t>July,</a:t>
            </a:r>
            <a:r>
              <a:rPr lang="ka-GE" sz="1600" dirty="0" smtClean="0">
                <a:latin typeface="Sylfaen" pitchFamily="18" charset="0"/>
              </a:rPr>
              <a:t> 2015</a:t>
            </a:r>
            <a:endParaRPr lang="en-US" sz="1600" dirty="0">
              <a:latin typeface="Sylfaen" pitchFamily="18" charset="0"/>
            </a:endParaRPr>
          </a:p>
          <a:p>
            <a:pPr marL="285750" lvl="0" indent="-285750">
              <a:buFont typeface="Wingdings" panose="05000000000000000000" pitchFamily="2" charset="2"/>
              <a:buChar char="ü"/>
            </a:pPr>
            <a:endParaRPr lang="en-US" sz="1600" dirty="0">
              <a:solidFill>
                <a:prstClr val="black"/>
              </a:solidFill>
              <a:latin typeface="Sylfaen" pitchFamily="18" charset="0"/>
            </a:endParaRPr>
          </a:p>
        </p:txBody>
      </p:sp>
      <p:cxnSp>
        <p:nvCxnSpPr>
          <p:cNvPr id="30" name="Straight Connector 29"/>
          <p:cNvCxnSpPr/>
          <p:nvPr/>
        </p:nvCxnSpPr>
        <p:spPr>
          <a:xfrm flipH="1">
            <a:off x="3316138" y="820512"/>
            <a:ext cx="60192" cy="5632824"/>
          </a:xfrm>
          <a:prstGeom prst="line">
            <a:avLst/>
          </a:prstGeom>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611560" y="3090446"/>
            <a:ext cx="1990305" cy="338554"/>
          </a:xfrm>
          <a:prstGeom prst="rect">
            <a:avLst/>
          </a:prstGeom>
          <a:noFill/>
        </p:spPr>
        <p:txBody>
          <a:bodyPr wrap="square" rtlCol="0">
            <a:spAutoFit/>
          </a:bodyPr>
          <a:lstStyle/>
          <a:p>
            <a:r>
              <a:rPr lang="en-US" sz="1600" b="1" dirty="0" smtClean="0">
                <a:latin typeface="Sylfaen" pitchFamily="18" charset="0"/>
              </a:rPr>
              <a:t>Quantity of locations</a:t>
            </a:r>
            <a:endParaRPr lang="ka-GE" sz="1600" b="1" dirty="0" smtClean="0">
              <a:latin typeface="Sylfaen" pitchFamily="18" charset="0"/>
            </a:endParaRPr>
          </a:p>
        </p:txBody>
      </p:sp>
      <p:sp>
        <p:nvSpPr>
          <p:cNvPr id="33" name="Rectangle 32"/>
          <p:cNvSpPr/>
          <p:nvPr/>
        </p:nvSpPr>
        <p:spPr>
          <a:xfrm>
            <a:off x="3490756" y="3081184"/>
            <a:ext cx="4134046" cy="338554"/>
          </a:xfrm>
          <a:prstGeom prst="rect">
            <a:avLst/>
          </a:prstGeom>
        </p:spPr>
        <p:txBody>
          <a:bodyPr wrap="square">
            <a:spAutoFit/>
          </a:bodyPr>
          <a:lstStyle/>
          <a:p>
            <a:pPr marL="285750" indent="-285750">
              <a:buFont typeface="Wingdings" panose="05000000000000000000" pitchFamily="2" charset="2"/>
              <a:buChar char="ü"/>
            </a:pPr>
            <a:r>
              <a:rPr lang="en-US" sz="1600" dirty="0" smtClean="0">
                <a:latin typeface="Sylfaen" pitchFamily="18" charset="0"/>
              </a:rPr>
              <a:t>5 locations in total</a:t>
            </a:r>
            <a:endParaRPr lang="ka-GE" sz="1600" dirty="0" smtClean="0">
              <a:latin typeface="Sylfaen" pitchFamily="18" charset="0"/>
            </a:endParaRPr>
          </a:p>
        </p:txBody>
      </p:sp>
      <p:sp>
        <p:nvSpPr>
          <p:cNvPr id="35" name="TextBox 34"/>
          <p:cNvSpPr txBox="1"/>
          <p:nvPr/>
        </p:nvSpPr>
        <p:spPr>
          <a:xfrm>
            <a:off x="611560" y="5508521"/>
            <a:ext cx="2736304" cy="338554"/>
          </a:xfrm>
          <a:prstGeom prst="rect">
            <a:avLst/>
          </a:prstGeom>
          <a:noFill/>
        </p:spPr>
        <p:txBody>
          <a:bodyPr wrap="square" rtlCol="0">
            <a:spAutoFit/>
          </a:bodyPr>
          <a:lstStyle/>
          <a:p>
            <a:r>
              <a:rPr lang="en-US" sz="1600" b="1" dirty="0" smtClean="0">
                <a:latin typeface="Sylfaen" pitchFamily="18" charset="0"/>
              </a:rPr>
              <a:t>Overall observations</a:t>
            </a:r>
            <a:endParaRPr lang="ka-GE" sz="1600" b="1" dirty="0" smtClean="0">
              <a:latin typeface="Sylfaen" pitchFamily="18" charset="0"/>
            </a:endParaRPr>
          </a:p>
        </p:txBody>
      </p:sp>
      <p:sp>
        <p:nvSpPr>
          <p:cNvPr id="39" name="Rectangle 38"/>
          <p:cNvSpPr/>
          <p:nvPr/>
        </p:nvSpPr>
        <p:spPr>
          <a:xfrm>
            <a:off x="3491880" y="5583431"/>
            <a:ext cx="4608512" cy="338554"/>
          </a:xfrm>
          <a:prstGeom prst="rect">
            <a:avLst/>
          </a:prstGeom>
        </p:spPr>
        <p:txBody>
          <a:bodyPr wrap="square">
            <a:spAutoFit/>
          </a:bodyPr>
          <a:lstStyle/>
          <a:p>
            <a:pPr marL="285750" indent="-285750">
              <a:buFont typeface="Wingdings" panose="05000000000000000000" pitchFamily="2" charset="2"/>
              <a:buChar char="ü"/>
            </a:pPr>
            <a:r>
              <a:rPr lang="ka-GE" sz="1600" dirty="0" smtClean="0">
                <a:latin typeface="Sylfaen" pitchFamily="18" charset="0"/>
              </a:rPr>
              <a:t>7 743 </a:t>
            </a:r>
            <a:r>
              <a:rPr lang="en-US" sz="1600" dirty="0" smtClean="0">
                <a:latin typeface="Sylfaen" pitchFamily="18" charset="0"/>
              </a:rPr>
              <a:t>Drivers were described in total</a:t>
            </a:r>
            <a:endParaRPr lang="ka-GE" sz="1600" dirty="0" smtClean="0">
              <a:latin typeface="Sylfaen" pitchFamily="18" charset="0"/>
            </a:endParaRPr>
          </a:p>
        </p:txBody>
      </p:sp>
    </p:spTree>
    <p:extLst>
      <p:ext uri="{BB962C8B-B14F-4D97-AF65-F5344CB8AC3E}">
        <p14:creationId xmlns:p14="http://schemas.microsoft.com/office/powerpoint/2010/main" xmlns="" val="41701396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467544" y="188640"/>
            <a:ext cx="3034072"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Sylfaen" pitchFamily="18" charset="0"/>
              </a:rPr>
              <a:t>Drivers’ opinion study</a:t>
            </a:r>
            <a:endParaRPr lang="en-US" dirty="0">
              <a:latin typeface="Sylfaen" pitchFamily="18" charset="0"/>
            </a:endParaRPr>
          </a:p>
        </p:txBody>
      </p:sp>
      <p:sp>
        <p:nvSpPr>
          <p:cNvPr id="18" name="TextBox 17"/>
          <p:cNvSpPr txBox="1"/>
          <p:nvPr/>
        </p:nvSpPr>
        <p:spPr>
          <a:xfrm>
            <a:off x="611559" y="1980129"/>
            <a:ext cx="1990305" cy="338554"/>
          </a:xfrm>
          <a:prstGeom prst="rect">
            <a:avLst/>
          </a:prstGeom>
          <a:noFill/>
        </p:spPr>
        <p:txBody>
          <a:bodyPr wrap="square" rtlCol="0">
            <a:spAutoFit/>
          </a:bodyPr>
          <a:lstStyle/>
          <a:p>
            <a:r>
              <a:rPr lang="en-US" sz="1600" b="1" dirty="0" smtClean="0">
                <a:latin typeface="Sylfaen" pitchFamily="18" charset="0"/>
              </a:rPr>
              <a:t>Research segment</a:t>
            </a:r>
            <a:endParaRPr lang="ka-GE" sz="1600" b="1" dirty="0" smtClean="0">
              <a:latin typeface="Sylfaen" pitchFamily="18" charset="0"/>
            </a:endParaRPr>
          </a:p>
        </p:txBody>
      </p:sp>
      <p:sp>
        <p:nvSpPr>
          <p:cNvPr id="19" name="Rectangle 18"/>
          <p:cNvSpPr/>
          <p:nvPr/>
        </p:nvSpPr>
        <p:spPr>
          <a:xfrm>
            <a:off x="3523542" y="2010326"/>
            <a:ext cx="4432834" cy="338554"/>
          </a:xfrm>
          <a:prstGeom prst="rect">
            <a:avLst/>
          </a:prstGeom>
        </p:spPr>
        <p:txBody>
          <a:bodyPr wrap="square">
            <a:spAutoFit/>
          </a:bodyPr>
          <a:lstStyle/>
          <a:p>
            <a:pPr marL="285750" lvl="0" indent="-285750">
              <a:buFont typeface="Wingdings" panose="05000000000000000000" pitchFamily="2" charset="2"/>
              <a:buChar char="ü"/>
            </a:pPr>
            <a:r>
              <a:rPr lang="en-US" sz="1600" dirty="0" smtClean="0">
                <a:solidFill>
                  <a:prstClr val="black"/>
                </a:solidFill>
                <a:latin typeface="Sylfaen" pitchFamily="18" charset="0"/>
              </a:rPr>
              <a:t>Drivers, who drive the cars regularly</a:t>
            </a:r>
            <a:endParaRPr lang="en-US" sz="1600" dirty="0">
              <a:solidFill>
                <a:prstClr val="black"/>
              </a:solidFill>
              <a:latin typeface="Sylfaen" pitchFamily="18" charset="0"/>
            </a:endParaRPr>
          </a:p>
        </p:txBody>
      </p:sp>
      <p:sp>
        <p:nvSpPr>
          <p:cNvPr id="22" name="TextBox 21"/>
          <p:cNvSpPr txBox="1"/>
          <p:nvPr/>
        </p:nvSpPr>
        <p:spPr>
          <a:xfrm>
            <a:off x="611560" y="1243849"/>
            <a:ext cx="1990305" cy="338554"/>
          </a:xfrm>
          <a:prstGeom prst="rect">
            <a:avLst/>
          </a:prstGeom>
          <a:noFill/>
        </p:spPr>
        <p:txBody>
          <a:bodyPr wrap="square" rtlCol="0">
            <a:spAutoFit/>
          </a:bodyPr>
          <a:lstStyle/>
          <a:p>
            <a:r>
              <a:rPr lang="en-US" sz="1600" b="1" dirty="0" smtClean="0">
                <a:latin typeface="Sylfaen" pitchFamily="18" charset="0"/>
              </a:rPr>
              <a:t>Research aim</a:t>
            </a:r>
            <a:endParaRPr lang="ka-GE" sz="1600" b="1" dirty="0" smtClean="0">
              <a:latin typeface="Sylfaen" pitchFamily="18" charset="0"/>
            </a:endParaRPr>
          </a:p>
        </p:txBody>
      </p:sp>
      <p:sp>
        <p:nvSpPr>
          <p:cNvPr id="23" name="Rectangle 22"/>
          <p:cNvSpPr/>
          <p:nvPr/>
        </p:nvSpPr>
        <p:spPr>
          <a:xfrm>
            <a:off x="3579415" y="1215337"/>
            <a:ext cx="4376961" cy="584775"/>
          </a:xfrm>
          <a:prstGeom prst="rect">
            <a:avLst/>
          </a:prstGeom>
        </p:spPr>
        <p:txBody>
          <a:bodyPr wrap="square">
            <a:spAutoFit/>
          </a:bodyPr>
          <a:lstStyle/>
          <a:p>
            <a:pPr marL="285750" lvl="0" indent="-285750">
              <a:buFont typeface="Wingdings" panose="05000000000000000000" pitchFamily="2" charset="2"/>
              <a:buChar char="ü"/>
            </a:pPr>
            <a:r>
              <a:rPr lang="en-US" sz="1600" dirty="0" smtClean="0">
                <a:solidFill>
                  <a:prstClr val="black"/>
                </a:solidFill>
                <a:latin typeface="Sylfaen" pitchFamily="18" charset="0"/>
              </a:rPr>
              <a:t>Identifying the reasons of infracting road motion rules</a:t>
            </a:r>
            <a:endParaRPr lang="en-US" sz="1600" dirty="0">
              <a:solidFill>
                <a:prstClr val="black"/>
              </a:solidFill>
              <a:latin typeface="Sylfaen" pitchFamily="18" charset="0"/>
            </a:endParaRPr>
          </a:p>
        </p:txBody>
      </p:sp>
      <p:sp>
        <p:nvSpPr>
          <p:cNvPr id="27" name="TextBox 26"/>
          <p:cNvSpPr txBox="1"/>
          <p:nvPr/>
        </p:nvSpPr>
        <p:spPr>
          <a:xfrm>
            <a:off x="611559" y="5004465"/>
            <a:ext cx="2376264" cy="338554"/>
          </a:xfrm>
          <a:prstGeom prst="rect">
            <a:avLst/>
          </a:prstGeom>
          <a:noFill/>
        </p:spPr>
        <p:txBody>
          <a:bodyPr wrap="square" rtlCol="0">
            <a:spAutoFit/>
          </a:bodyPr>
          <a:lstStyle/>
          <a:p>
            <a:r>
              <a:rPr lang="en-US" sz="1600" b="1" dirty="0" smtClean="0">
                <a:latin typeface="Sylfaen" pitchFamily="18" charset="0"/>
              </a:rPr>
              <a:t>Surveying period</a:t>
            </a:r>
            <a:endParaRPr lang="ka-GE" sz="1600" b="1" dirty="0" smtClean="0">
              <a:latin typeface="Sylfaen" pitchFamily="18" charset="0"/>
            </a:endParaRPr>
          </a:p>
        </p:txBody>
      </p:sp>
      <p:sp>
        <p:nvSpPr>
          <p:cNvPr id="28" name="Rectangle 27"/>
          <p:cNvSpPr/>
          <p:nvPr/>
        </p:nvSpPr>
        <p:spPr>
          <a:xfrm>
            <a:off x="3534110" y="5004465"/>
            <a:ext cx="3528392" cy="584775"/>
          </a:xfrm>
          <a:prstGeom prst="rect">
            <a:avLst/>
          </a:prstGeom>
        </p:spPr>
        <p:txBody>
          <a:bodyPr wrap="square">
            <a:spAutoFit/>
          </a:bodyPr>
          <a:lstStyle/>
          <a:p>
            <a:pPr marL="285750" indent="-285750">
              <a:buFont typeface="Wingdings" panose="05000000000000000000" pitchFamily="2" charset="2"/>
              <a:buChar char="ü"/>
            </a:pPr>
            <a:r>
              <a:rPr lang="ka-GE" sz="1600" dirty="0" smtClean="0">
                <a:latin typeface="Sylfaen" pitchFamily="18" charset="0"/>
              </a:rPr>
              <a:t>05 – 11 </a:t>
            </a:r>
            <a:r>
              <a:rPr lang="en-US" sz="1600" dirty="0" smtClean="0">
                <a:latin typeface="Sylfaen" pitchFamily="18" charset="0"/>
              </a:rPr>
              <a:t>July</a:t>
            </a:r>
            <a:r>
              <a:rPr lang="ka-GE" sz="1600" dirty="0" smtClean="0">
                <a:latin typeface="Sylfaen" pitchFamily="18" charset="0"/>
              </a:rPr>
              <a:t>, 2015</a:t>
            </a:r>
            <a:endParaRPr lang="en-US" sz="1600" dirty="0">
              <a:latin typeface="Sylfaen" pitchFamily="18" charset="0"/>
            </a:endParaRPr>
          </a:p>
          <a:p>
            <a:pPr marL="285750" lvl="0" indent="-285750">
              <a:buFont typeface="Wingdings" panose="05000000000000000000" pitchFamily="2" charset="2"/>
              <a:buChar char="ü"/>
            </a:pPr>
            <a:endParaRPr lang="en-US" sz="1600" dirty="0">
              <a:solidFill>
                <a:prstClr val="black"/>
              </a:solidFill>
              <a:latin typeface="Sylfaen" pitchFamily="18" charset="0"/>
            </a:endParaRPr>
          </a:p>
        </p:txBody>
      </p:sp>
      <p:cxnSp>
        <p:nvCxnSpPr>
          <p:cNvPr id="30" name="Straight Connector 29"/>
          <p:cNvCxnSpPr/>
          <p:nvPr/>
        </p:nvCxnSpPr>
        <p:spPr>
          <a:xfrm flipH="1">
            <a:off x="3316138" y="820512"/>
            <a:ext cx="60192" cy="5632824"/>
          </a:xfrm>
          <a:prstGeom prst="line">
            <a:avLst/>
          </a:prstGeom>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611560" y="2707799"/>
            <a:ext cx="1990305" cy="338554"/>
          </a:xfrm>
          <a:prstGeom prst="rect">
            <a:avLst/>
          </a:prstGeom>
          <a:noFill/>
        </p:spPr>
        <p:txBody>
          <a:bodyPr wrap="square" rtlCol="0">
            <a:spAutoFit/>
          </a:bodyPr>
          <a:lstStyle/>
          <a:p>
            <a:r>
              <a:rPr lang="en-US" sz="1600" b="1" dirty="0" smtClean="0">
                <a:latin typeface="Sylfaen" pitchFamily="18" charset="0"/>
              </a:rPr>
              <a:t>Research method</a:t>
            </a:r>
            <a:endParaRPr lang="ka-GE" sz="1600" b="1" dirty="0" smtClean="0">
              <a:latin typeface="Sylfaen" pitchFamily="18" charset="0"/>
            </a:endParaRPr>
          </a:p>
        </p:txBody>
      </p:sp>
      <p:sp>
        <p:nvSpPr>
          <p:cNvPr id="33" name="Rectangle 32"/>
          <p:cNvSpPr/>
          <p:nvPr/>
        </p:nvSpPr>
        <p:spPr>
          <a:xfrm>
            <a:off x="3490756" y="2772217"/>
            <a:ext cx="4465620" cy="584775"/>
          </a:xfrm>
          <a:prstGeom prst="rect">
            <a:avLst/>
          </a:prstGeom>
        </p:spPr>
        <p:txBody>
          <a:bodyPr wrap="square">
            <a:spAutoFit/>
          </a:bodyPr>
          <a:lstStyle/>
          <a:p>
            <a:pPr marL="285750" indent="-285750">
              <a:buFont typeface="Wingdings" panose="05000000000000000000" pitchFamily="2" charset="2"/>
              <a:buChar char="ü"/>
            </a:pPr>
            <a:r>
              <a:rPr lang="en-US" sz="1600" dirty="0" smtClean="0">
                <a:latin typeface="Sylfaen" pitchFamily="18" charset="0"/>
              </a:rPr>
              <a:t>Quantitative research</a:t>
            </a:r>
            <a:r>
              <a:rPr lang="ka-GE" sz="1600" dirty="0" smtClean="0">
                <a:latin typeface="Sylfaen" pitchFamily="18" charset="0"/>
              </a:rPr>
              <a:t>, </a:t>
            </a:r>
            <a:r>
              <a:rPr lang="en-US" sz="1600" dirty="0" smtClean="0">
                <a:latin typeface="Sylfaen" pitchFamily="18" charset="0"/>
              </a:rPr>
              <a:t>Face to Face interviews at respondents’ home</a:t>
            </a:r>
            <a:endParaRPr lang="ka-GE" sz="1600" dirty="0" smtClean="0">
              <a:latin typeface="Sylfaen" pitchFamily="18" charset="0"/>
            </a:endParaRPr>
          </a:p>
        </p:txBody>
      </p:sp>
      <p:sp>
        <p:nvSpPr>
          <p:cNvPr id="29" name="TextBox 28"/>
          <p:cNvSpPr txBox="1"/>
          <p:nvPr/>
        </p:nvSpPr>
        <p:spPr>
          <a:xfrm>
            <a:off x="611560" y="4314582"/>
            <a:ext cx="1990305" cy="338554"/>
          </a:xfrm>
          <a:prstGeom prst="rect">
            <a:avLst/>
          </a:prstGeom>
          <a:noFill/>
        </p:spPr>
        <p:txBody>
          <a:bodyPr wrap="square" rtlCol="0">
            <a:spAutoFit/>
          </a:bodyPr>
          <a:lstStyle/>
          <a:p>
            <a:r>
              <a:rPr lang="en-US" sz="1600" b="1" dirty="0" smtClean="0">
                <a:latin typeface="Sylfaen" pitchFamily="18" charset="0"/>
              </a:rPr>
              <a:t>Sampling size</a:t>
            </a:r>
            <a:endParaRPr lang="ka-GE" sz="1600" b="1" dirty="0" smtClean="0">
              <a:latin typeface="Sylfaen" pitchFamily="18" charset="0"/>
            </a:endParaRPr>
          </a:p>
        </p:txBody>
      </p:sp>
      <p:sp>
        <p:nvSpPr>
          <p:cNvPr id="31" name="Rectangle 30"/>
          <p:cNvSpPr/>
          <p:nvPr/>
        </p:nvSpPr>
        <p:spPr>
          <a:xfrm>
            <a:off x="3490756" y="4314582"/>
            <a:ext cx="4134046" cy="338554"/>
          </a:xfrm>
          <a:prstGeom prst="rect">
            <a:avLst/>
          </a:prstGeom>
        </p:spPr>
        <p:txBody>
          <a:bodyPr wrap="square">
            <a:spAutoFit/>
          </a:bodyPr>
          <a:lstStyle/>
          <a:p>
            <a:pPr marL="285750" indent="-285750">
              <a:buFont typeface="Wingdings" panose="05000000000000000000" pitchFamily="2" charset="2"/>
              <a:buChar char="ü"/>
            </a:pPr>
            <a:r>
              <a:rPr lang="en-US" sz="1600" dirty="0" smtClean="0">
                <a:latin typeface="Sylfaen" pitchFamily="18" charset="0"/>
              </a:rPr>
              <a:t>200 interviews in sum total</a:t>
            </a:r>
            <a:endParaRPr lang="ka-GE" sz="1600" dirty="0" smtClean="0">
              <a:latin typeface="Sylfaen" pitchFamily="18" charset="0"/>
            </a:endParaRPr>
          </a:p>
        </p:txBody>
      </p:sp>
      <p:sp>
        <p:nvSpPr>
          <p:cNvPr id="34" name="TextBox 33"/>
          <p:cNvSpPr txBox="1"/>
          <p:nvPr/>
        </p:nvSpPr>
        <p:spPr>
          <a:xfrm>
            <a:off x="611560" y="3573016"/>
            <a:ext cx="1990305" cy="338554"/>
          </a:xfrm>
          <a:prstGeom prst="rect">
            <a:avLst/>
          </a:prstGeom>
          <a:noFill/>
        </p:spPr>
        <p:txBody>
          <a:bodyPr wrap="square" rtlCol="0">
            <a:spAutoFit/>
          </a:bodyPr>
          <a:lstStyle/>
          <a:p>
            <a:r>
              <a:rPr lang="en-US" sz="1600" b="1" dirty="0" smtClean="0">
                <a:latin typeface="Sylfaen" pitchFamily="18" charset="0"/>
              </a:rPr>
              <a:t>Sampling method</a:t>
            </a:r>
            <a:endParaRPr lang="ka-GE" sz="1600" b="1" dirty="0" smtClean="0">
              <a:latin typeface="Sylfaen" pitchFamily="18" charset="0"/>
            </a:endParaRPr>
          </a:p>
        </p:txBody>
      </p:sp>
      <p:sp>
        <p:nvSpPr>
          <p:cNvPr id="36" name="Rectangle 35"/>
          <p:cNvSpPr/>
          <p:nvPr/>
        </p:nvSpPr>
        <p:spPr>
          <a:xfrm>
            <a:off x="3490756" y="3615988"/>
            <a:ext cx="4134046" cy="338554"/>
          </a:xfrm>
          <a:prstGeom prst="rect">
            <a:avLst/>
          </a:prstGeom>
        </p:spPr>
        <p:txBody>
          <a:bodyPr wrap="square">
            <a:spAutoFit/>
          </a:bodyPr>
          <a:lstStyle/>
          <a:p>
            <a:pPr marL="285750" indent="-285750">
              <a:buFont typeface="Wingdings" panose="05000000000000000000" pitchFamily="2" charset="2"/>
              <a:buChar char="ü"/>
            </a:pPr>
            <a:r>
              <a:rPr lang="en-US" sz="1600" dirty="0" smtClean="0">
                <a:latin typeface="Sylfaen" pitchFamily="18" charset="0"/>
              </a:rPr>
              <a:t>Simple random sampling</a:t>
            </a:r>
            <a:endParaRPr lang="ka-GE" sz="1600" dirty="0" smtClean="0">
              <a:latin typeface="Sylfaen" pitchFamily="18" charset="0"/>
            </a:endParaRPr>
          </a:p>
        </p:txBody>
      </p:sp>
      <p:sp>
        <p:nvSpPr>
          <p:cNvPr id="37" name="Title 1"/>
          <p:cNvSpPr>
            <a:spLocks noGrp="1"/>
          </p:cNvSpPr>
          <p:nvPr>
            <p:ph type="title"/>
          </p:nvPr>
        </p:nvSpPr>
        <p:spPr>
          <a:xfrm>
            <a:off x="3490756" y="144536"/>
            <a:ext cx="4681644" cy="562074"/>
          </a:xfrm>
          <a:noFill/>
        </p:spPr>
        <p:txBody>
          <a:bodyPr/>
          <a:lstStyle/>
          <a:p>
            <a:r>
              <a:rPr lang="en-US" sz="1800" b="1" dirty="0" smtClean="0">
                <a:latin typeface="Sylfaen" pitchFamily="18" charset="0"/>
              </a:rPr>
              <a:t>Research methodology</a:t>
            </a:r>
            <a:endParaRPr lang="en-US" sz="1800" b="1" dirty="0">
              <a:latin typeface="Sylfaen" pitchFamily="18" charset="0"/>
            </a:endParaRPr>
          </a:p>
        </p:txBody>
      </p:sp>
    </p:spTree>
    <p:extLst>
      <p:ext uri="{BB962C8B-B14F-4D97-AF65-F5344CB8AC3E}">
        <p14:creationId xmlns:p14="http://schemas.microsoft.com/office/powerpoint/2010/main" xmlns="" val="34780421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p:cNvSpPr txBox="1">
            <a:spLocks/>
          </p:cNvSpPr>
          <p:nvPr/>
        </p:nvSpPr>
        <p:spPr>
          <a:xfrm>
            <a:off x="685800" y="1628800"/>
            <a:ext cx="7543800" cy="781943"/>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r"/>
            <a:r>
              <a:rPr lang="ka-GE" sz="3600" b="1" dirty="0" smtClean="0">
                <a:latin typeface="Sylfaen" pitchFamily="18" charset="0"/>
              </a:rPr>
              <a:t>2. </a:t>
            </a:r>
            <a:r>
              <a:rPr lang="en-US" sz="3600" b="1" dirty="0" smtClean="0">
                <a:latin typeface="Sylfaen" pitchFamily="18" charset="0"/>
              </a:rPr>
              <a:t>Main findings of the research</a:t>
            </a:r>
            <a:endParaRPr lang="en-US" sz="3600" b="1" dirty="0">
              <a:latin typeface="Sylfaen" pitchFamily="18" charset="0"/>
            </a:endParaRPr>
          </a:p>
        </p:txBody>
      </p:sp>
    </p:spTree>
    <p:extLst>
      <p:ext uri="{BB962C8B-B14F-4D97-AF65-F5344CB8AC3E}">
        <p14:creationId xmlns:p14="http://schemas.microsoft.com/office/powerpoint/2010/main" xmlns="" val="32504363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980728"/>
            <a:ext cx="7992888" cy="3647152"/>
          </a:xfrm>
          <a:prstGeom prst="rect">
            <a:avLst/>
          </a:prstGeom>
          <a:noFill/>
        </p:spPr>
        <p:txBody>
          <a:bodyPr wrap="square" rtlCol="0">
            <a:spAutoFit/>
          </a:bodyPr>
          <a:lstStyle/>
          <a:p>
            <a:pPr marL="171450" lvl="0" indent="-171450" algn="just">
              <a:buBlip>
                <a:blip r:embed="rId2"/>
              </a:buBlip>
            </a:pPr>
            <a:r>
              <a:rPr lang="en-US" sz="1100" dirty="0" smtClean="0">
                <a:latin typeface="Sylfaen" pitchFamily="18" charset="0"/>
              </a:rPr>
              <a:t>According to the held observations, four drivers from almost every five </a:t>
            </a:r>
            <a:r>
              <a:rPr lang="ka-GE" sz="1100" dirty="0">
                <a:latin typeface="Sylfaen" pitchFamily="18" charset="0"/>
              </a:rPr>
              <a:t>(76%) </a:t>
            </a:r>
            <a:r>
              <a:rPr lang="en-US" sz="1100" dirty="0" smtClean="0">
                <a:latin typeface="Sylfaen" pitchFamily="18" charset="0"/>
              </a:rPr>
              <a:t>do not give a way for pedestrians at the Zebra crossing without traffic lights. In this regard, more men violate of the rules</a:t>
            </a:r>
            <a:r>
              <a:rPr lang="ka-GE" sz="1100" dirty="0" smtClean="0">
                <a:latin typeface="Sylfaen" pitchFamily="18" charset="0"/>
              </a:rPr>
              <a:t> </a:t>
            </a:r>
            <a:r>
              <a:rPr lang="en-US" sz="1100" dirty="0" smtClean="0">
                <a:latin typeface="Sylfaen" pitchFamily="18" charset="0"/>
              </a:rPr>
              <a:t>than women </a:t>
            </a:r>
            <a:r>
              <a:rPr lang="ka-GE" sz="1100" dirty="0" smtClean="0">
                <a:latin typeface="Sylfaen" pitchFamily="18" charset="0"/>
              </a:rPr>
              <a:t>(</a:t>
            </a:r>
            <a:r>
              <a:rPr lang="en-US" sz="1100" i="1" dirty="0" smtClean="0">
                <a:latin typeface="Sylfaen" pitchFamily="18" charset="0"/>
              </a:rPr>
              <a:t>did not give the road to pedestrians </a:t>
            </a:r>
            <a:r>
              <a:rPr lang="ka-GE" sz="1100" i="1" dirty="0" smtClean="0">
                <a:latin typeface="Sylfaen" pitchFamily="18" charset="0"/>
              </a:rPr>
              <a:t>77%</a:t>
            </a:r>
            <a:r>
              <a:rPr lang="en-US" sz="1100" i="1" dirty="0" smtClean="0">
                <a:latin typeface="Sylfaen" pitchFamily="18" charset="0"/>
              </a:rPr>
              <a:t> of men</a:t>
            </a:r>
            <a:r>
              <a:rPr lang="ka-GE" sz="1100" i="1" dirty="0" smtClean="0">
                <a:latin typeface="Sylfaen" pitchFamily="18" charset="0"/>
              </a:rPr>
              <a:t>, </a:t>
            </a:r>
            <a:r>
              <a:rPr lang="en-US" sz="1100" i="1" dirty="0" smtClean="0">
                <a:latin typeface="Sylfaen" pitchFamily="18" charset="0"/>
              </a:rPr>
              <a:t>and </a:t>
            </a:r>
            <a:r>
              <a:rPr lang="ka-GE" sz="1100" i="1" dirty="0" smtClean="0">
                <a:latin typeface="Sylfaen" pitchFamily="18" charset="0"/>
              </a:rPr>
              <a:t>65%</a:t>
            </a:r>
            <a:r>
              <a:rPr lang="en-US" sz="1100" i="1" dirty="0" smtClean="0">
                <a:latin typeface="Sylfaen" pitchFamily="18" charset="0"/>
              </a:rPr>
              <a:t> of women</a:t>
            </a:r>
            <a:r>
              <a:rPr lang="ka-GE" sz="1100" i="1" dirty="0" smtClean="0">
                <a:latin typeface="Sylfaen" pitchFamily="18" charset="0"/>
              </a:rPr>
              <a:t>). </a:t>
            </a:r>
          </a:p>
          <a:p>
            <a:pPr lvl="0" algn="just"/>
            <a:endParaRPr lang="ka-GE" sz="1100" dirty="0" smtClean="0">
              <a:latin typeface="Sylfaen" pitchFamily="18" charset="0"/>
            </a:endParaRPr>
          </a:p>
          <a:p>
            <a:pPr marL="171450" lvl="0" indent="-171450" algn="just">
              <a:buBlip>
                <a:blip r:embed="rId2"/>
              </a:buBlip>
            </a:pPr>
            <a:r>
              <a:rPr lang="en-US" sz="1100" dirty="0" smtClean="0">
                <a:latin typeface="Sylfaen" pitchFamily="18" charset="0"/>
              </a:rPr>
              <a:t>As for age differences appeared while observations, mostly pedestrians are given a way by </a:t>
            </a:r>
            <a:r>
              <a:rPr lang="ka-GE" sz="1100" dirty="0" smtClean="0">
                <a:latin typeface="Sylfaen" pitchFamily="18" charset="0"/>
              </a:rPr>
              <a:t>18-30 </a:t>
            </a:r>
            <a:r>
              <a:rPr lang="en-US" sz="1100" dirty="0" smtClean="0">
                <a:latin typeface="Sylfaen" pitchFamily="18" charset="0"/>
              </a:rPr>
              <a:t>years old Youngers </a:t>
            </a:r>
            <a:r>
              <a:rPr lang="ka-GE" sz="1100" dirty="0" smtClean="0">
                <a:latin typeface="Sylfaen" pitchFamily="18" charset="0"/>
              </a:rPr>
              <a:t>(</a:t>
            </a:r>
            <a:r>
              <a:rPr lang="ka-GE" sz="1100" dirty="0">
                <a:latin typeface="Sylfaen" pitchFamily="18" charset="0"/>
              </a:rPr>
              <a:t>34</a:t>
            </a:r>
            <a:r>
              <a:rPr lang="ka-GE" sz="1100" dirty="0" smtClean="0">
                <a:latin typeface="Sylfaen" pitchFamily="18" charset="0"/>
              </a:rPr>
              <a:t>%)</a:t>
            </a:r>
            <a:r>
              <a:rPr lang="en-US" sz="1100" dirty="0" smtClean="0">
                <a:latin typeface="Sylfaen" pitchFamily="18" charset="0"/>
              </a:rPr>
              <a:t>.  Mentioned behavior is getting less by growing the age and reaches only </a:t>
            </a:r>
            <a:r>
              <a:rPr lang="ka-GE" sz="1100" dirty="0" smtClean="0">
                <a:latin typeface="Sylfaen" pitchFamily="18" charset="0"/>
              </a:rPr>
              <a:t>20-26%</a:t>
            </a:r>
            <a:r>
              <a:rPr lang="en-US" sz="1100" dirty="0" smtClean="0">
                <a:latin typeface="Sylfaen" pitchFamily="18" charset="0"/>
              </a:rPr>
              <a:t>.</a:t>
            </a:r>
            <a:r>
              <a:rPr lang="ka-GE" sz="1100" dirty="0" smtClean="0">
                <a:latin typeface="Sylfaen" pitchFamily="18" charset="0"/>
              </a:rPr>
              <a:t> </a:t>
            </a:r>
            <a:r>
              <a:rPr lang="en-US" sz="1100" dirty="0" smtClean="0">
                <a:latin typeface="Sylfaen" pitchFamily="18" charset="0"/>
              </a:rPr>
              <a:t>According to the observations, pedestrians are given a way mostly equally by automobiles like the type of sedan and SUV.</a:t>
            </a:r>
            <a:r>
              <a:rPr lang="ka-GE" sz="1100" dirty="0" smtClean="0">
                <a:latin typeface="Sylfaen" pitchFamily="18" charset="0"/>
              </a:rPr>
              <a:t> </a:t>
            </a:r>
            <a:r>
              <a:rPr lang="en-US" sz="1100" dirty="0" smtClean="0">
                <a:latin typeface="Sylfaen" pitchFamily="18" charset="0"/>
              </a:rPr>
              <a:t>Pedestrians are not given a way by heavy cars </a:t>
            </a:r>
            <a:r>
              <a:rPr lang="ka-GE" sz="1100" i="1" dirty="0" smtClean="0">
                <a:latin typeface="Sylfaen" pitchFamily="18" charset="0"/>
              </a:rPr>
              <a:t>(</a:t>
            </a:r>
            <a:r>
              <a:rPr lang="en-US" sz="1100" i="1" dirty="0" smtClean="0">
                <a:latin typeface="Sylfaen" pitchFamily="18" charset="0"/>
              </a:rPr>
              <a:t>made a way for a pedestrian – sedan drivers </a:t>
            </a:r>
            <a:r>
              <a:rPr lang="ka-GE" sz="1100" i="1" dirty="0" smtClean="0">
                <a:latin typeface="Sylfaen" pitchFamily="18" charset="0"/>
              </a:rPr>
              <a:t>25%, </a:t>
            </a:r>
            <a:r>
              <a:rPr lang="en-US" sz="1100" i="1" dirty="0" smtClean="0">
                <a:latin typeface="Sylfaen" pitchFamily="18" charset="0"/>
              </a:rPr>
              <a:t>SUV drivers </a:t>
            </a:r>
            <a:r>
              <a:rPr lang="ka-GE" sz="1100" i="1" dirty="0" smtClean="0">
                <a:latin typeface="Sylfaen" pitchFamily="18" charset="0"/>
              </a:rPr>
              <a:t>- </a:t>
            </a:r>
            <a:r>
              <a:rPr lang="ka-GE" sz="1100" i="1" dirty="0">
                <a:latin typeface="Sylfaen" pitchFamily="18" charset="0"/>
              </a:rPr>
              <a:t>27%, </a:t>
            </a:r>
            <a:r>
              <a:rPr lang="en-US" sz="1100" i="1" dirty="0" smtClean="0">
                <a:latin typeface="Sylfaen" pitchFamily="18" charset="0"/>
              </a:rPr>
              <a:t>and only </a:t>
            </a:r>
            <a:r>
              <a:rPr lang="ka-GE" sz="1100" i="1" dirty="0" smtClean="0">
                <a:latin typeface="Sylfaen" pitchFamily="18" charset="0"/>
              </a:rPr>
              <a:t>11%</a:t>
            </a:r>
            <a:r>
              <a:rPr lang="en-US" sz="1100" i="1" dirty="0" smtClean="0">
                <a:latin typeface="Sylfaen" pitchFamily="18" charset="0"/>
              </a:rPr>
              <a:t> of heavy cars drivers</a:t>
            </a:r>
            <a:r>
              <a:rPr lang="ka-GE" sz="1100" i="1" dirty="0" smtClean="0">
                <a:latin typeface="Sylfaen" pitchFamily="18" charset="0"/>
              </a:rPr>
              <a:t>).</a:t>
            </a:r>
          </a:p>
          <a:p>
            <a:pPr lvl="0" algn="just"/>
            <a:endParaRPr lang="ka-GE" sz="1100" i="1" dirty="0" smtClean="0">
              <a:latin typeface="Sylfaen" pitchFamily="18" charset="0"/>
            </a:endParaRPr>
          </a:p>
          <a:p>
            <a:pPr marL="171450" lvl="0" indent="-171450" algn="just">
              <a:buBlip>
                <a:blip r:embed="rId2"/>
              </a:buBlip>
            </a:pPr>
            <a:r>
              <a:rPr lang="en-US" sz="1100" dirty="0" smtClean="0">
                <a:latin typeface="Sylfaen" pitchFamily="18" charset="0"/>
              </a:rPr>
              <a:t>As in the drivers’ opinion study was appeared, a big </a:t>
            </a:r>
            <a:r>
              <a:rPr lang="en-US" sz="1100" dirty="0">
                <a:latin typeface="Sylfaen" pitchFamily="18" charset="0"/>
              </a:rPr>
              <a:t>m</a:t>
            </a:r>
            <a:r>
              <a:rPr lang="en-US" sz="1100" dirty="0" smtClean="0">
                <a:latin typeface="Sylfaen" pitchFamily="18" charset="0"/>
              </a:rPr>
              <a:t>ajority of the</a:t>
            </a:r>
            <a:r>
              <a:rPr lang="ka-GE" sz="1100" dirty="0" smtClean="0">
                <a:latin typeface="Sylfaen" pitchFamily="18" charset="0"/>
              </a:rPr>
              <a:t> </a:t>
            </a:r>
            <a:r>
              <a:rPr lang="en-US" sz="1100" dirty="0" smtClean="0">
                <a:latin typeface="Sylfaen" pitchFamily="18" charset="0"/>
              </a:rPr>
              <a:t>drivers </a:t>
            </a:r>
            <a:r>
              <a:rPr lang="ka-GE" sz="1100" dirty="0" smtClean="0">
                <a:latin typeface="Sylfaen" pitchFamily="18" charset="0"/>
              </a:rPr>
              <a:t>(98,5%) </a:t>
            </a:r>
            <a:r>
              <a:rPr lang="en-US" sz="1100" dirty="0" smtClean="0">
                <a:latin typeface="Sylfaen" pitchFamily="18" charset="0"/>
              </a:rPr>
              <a:t>knows the obligation of giving the way for a pedestrian at the Zebra crossing without a traffic light.</a:t>
            </a:r>
            <a:r>
              <a:rPr lang="ka-GE" sz="1100" dirty="0" smtClean="0">
                <a:latin typeface="Sylfaen" pitchFamily="18" charset="0"/>
              </a:rPr>
              <a:t> </a:t>
            </a:r>
            <a:r>
              <a:rPr lang="en-US" sz="1100" dirty="0" smtClean="0">
                <a:latin typeface="Sylfaen" pitchFamily="18" charset="0"/>
              </a:rPr>
              <a:t>But as the observations on drivers’ behavior shows, their declared behavior absolutely differs from real ones </a:t>
            </a:r>
            <a:r>
              <a:rPr lang="ka-GE" sz="1100" dirty="0" smtClean="0">
                <a:latin typeface="Sylfaen" pitchFamily="18" charset="0"/>
              </a:rPr>
              <a:t>– </a:t>
            </a:r>
            <a:r>
              <a:rPr lang="en-US" sz="1100" dirty="0" smtClean="0">
                <a:latin typeface="Sylfaen" pitchFamily="18" charset="0"/>
              </a:rPr>
              <a:t>nine out of every ten drivers </a:t>
            </a:r>
            <a:r>
              <a:rPr lang="ka-GE" sz="1100" dirty="0" smtClean="0">
                <a:latin typeface="Sylfaen" pitchFamily="18" charset="0"/>
              </a:rPr>
              <a:t>(</a:t>
            </a:r>
            <a:r>
              <a:rPr lang="ka-GE" sz="1100" dirty="0">
                <a:latin typeface="Sylfaen" pitchFamily="18" charset="0"/>
              </a:rPr>
              <a:t>87%) </a:t>
            </a:r>
            <a:r>
              <a:rPr lang="en-US" sz="1100" dirty="0" smtClean="0">
                <a:latin typeface="Sylfaen" pitchFamily="18" charset="0"/>
              </a:rPr>
              <a:t>says, that he </a:t>
            </a:r>
            <a:r>
              <a:rPr lang="en-US" sz="1100" u="sng" dirty="0" smtClean="0">
                <a:latin typeface="Sylfaen" pitchFamily="18" charset="0"/>
              </a:rPr>
              <a:t>always </a:t>
            </a:r>
            <a:r>
              <a:rPr lang="en-US" sz="1100" dirty="0" smtClean="0">
                <a:latin typeface="Sylfaen" pitchFamily="18" charset="0"/>
              </a:rPr>
              <a:t>let the way</a:t>
            </a:r>
            <a:r>
              <a:rPr lang="ka-GE" sz="1100" dirty="0" smtClean="0">
                <a:latin typeface="Sylfaen" pitchFamily="18" charset="0"/>
              </a:rPr>
              <a:t> </a:t>
            </a:r>
            <a:r>
              <a:rPr lang="en-US" sz="1100" dirty="0" smtClean="0">
                <a:latin typeface="Sylfaen" pitchFamily="18" charset="0"/>
              </a:rPr>
              <a:t>for pedestrians on a Zebra crossing. And </a:t>
            </a:r>
            <a:r>
              <a:rPr lang="ka-GE" sz="1100" dirty="0" smtClean="0">
                <a:latin typeface="Sylfaen" pitchFamily="18" charset="0"/>
              </a:rPr>
              <a:t>13</a:t>
            </a:r>
            <a:r>
              <a:rPr lang="ka-GE" sz="1100" dirty="0">
                <a:latin typeface="Sylfaen" pitchFamily="18" charset="0"/>
              </a:rPr>
              <a:t>% </a:t>
            </a:r>
            <a:r>
              <a:rPr lang="en-US" sz="1100" dirty="0" smtClean="0">
                <a:latin typeface="Sylfaen" pitchFamily="18" charset="0"/>
              </a:rPr>
              <a:t>declares that one </a:t>
            </a:r>
            <a:r>
              <a:rPr lang="en-US" sz="1100" u="sng" dirty="0">
                <a:latin typeface="Sylfaen" pitchFamily="18" charset="0"/>
              </a:rPr>
              <a:t>o</a:t>
            </a:r>
            <a:r>
              <a:rPr lang="en-US" sz="1100" u="sng" dirty="0" smtClean="0">
                <a:latin typeface="Sylfaen" pitchFamily="18" charset="0"/>
              </a:rPr>
              <a:t>ften</a:t>
            </a:r>
            <a:r>
              <a:rPr lang="en-US" sz="1100" dirty="0" smtClean="0">
                <a:latin typeface="Sylfaen" pitchFamily="18" charset="0"/>
              </a:rPr>
              <a:t> behaves so</a:t>
            </a:r>
            <a:r>
              <a:rPr lang="ka-GE" sz="1100" dirty="0" smtClean="0">
                <a:latin typeface="Sylfaen" pitchFamily="18" charset="0"/>
              </a:rPr>
              <a:t>. </a:t>
            </a:r>
            <a:r>
              <a:rPr lang="en-US" sz="1100" dirty="0" smtClean="0">
                <a:latin typeface="Sylfaen" pitchFamily="18" charset="0"/>
              </a:rPr>
              <a:t>Having two contractor results from observations and surveying indicates that respondents evade the admission of violating the rules</a:t>
            </a:r>
            <a:r>
              <a:rPr lang="en-US" sz="1100" dirty="0">
                <a:latin typeface="Sylfaen" pitchFamily="18" charset="0"/>
              </a:rPr>
              <a:t> </a:t>
            </a:r>
            <a:r>
              <a:rPr lang="en-US" sz="1100" dirty="0" smtClean="0">
                <a:latin typeface="Sylfaen" pitchFamily="18" charset="0"/>
              </a:rPr>
              <a:t>and shows, that they responded the socially </a:t>
            </a:r>
            <a:r>
              <a:rPr lang="en-US" sz="1100" dirty="0">
                <a:latin typeface="Sylfaen" pitchFamily="18" charset="0"/>
              </a:rPr>
              <a:t>desirable </a:t>
            </a:r>
            <a:r>
              <a:rPr lang="en-US" sz="1100" dirty="0" smtClean="0">
                <a:latin typeface="Sylfaen" pitchFamily="18" charset="0"/>
              </a:rPr>
              <a:t>answers.</a:t>
            </a:r>
          </a:p>
          <a:p>
            <a:pPr marL="171450" lvl="0" indent="-171450" algn="just">
              <a:buBlip>
                <a:blip r:embed="rId2"/>
              </a:buBlip>
            </a:pPr>
            <a:endParaRPr lang="ka-GE" sz="1100" dirty="0" smtClean="0">
              <a:latin typeface="Sylfaen" pitchFamily="18" charset="0"/>
            </a:endParaRPr>
          </a:p>
          <a:p>
            <a:pPr marL="171450" lvl="0" indent="-171450" algn="just">
              <a:buBlip>
                <a:blip r:embed="rId2"/>
              </a:buBlip>
            </a:pPr>
            <a:r>
              <a:rPr lang="en-US" sz="1100" dirty="0" smtClean="0">
                <a:latin typeface="Sylfaen" pitchFamily="18" charset="0"/>
              </a:rPr>
              <a:t>There was named mostly society as the reason of NOT giving a way to the pedestrians at the Zebra crossing without a traffic </a:t>
            </a:r>
            <a:r>
              <a:rPr lang="en-US" sz="1100" dirty="0">
                <a:latin typeface="Sylfaen" pitchFamily="18" charset="0"/>
              </a:rPr>
              <a:t>light by drivers.</a:t>
            </a:r>
            <a:r>
              <a:rPr lang="ka-GE" sz="1100" dirty="0" smtClean="0">
                <a:latin typeface="Sylfaen" pitchFamily="18" charset="0"/>
              </a:rPr>
              <a:t> </a:t>
            </a:r>
            <a:r>
              <a:rPr lang="en-US" sz="1100" dirty="0" smtClean="0">
                <a:latin typeface="Sylfaen" pitchFamily="18" charset="0"/>
              </a:rPr>
              <a:t>Specifically, they consider that in case of giving a way for a pedestrian they will be hit by the behind following car </a:t>
            </a:r>
            <a:r>
              <a:rPr lang="ka-GE" sz="1100" dirty="0" smtClean="0">
                <a:latin typeface="Sylfaen" pitchFamily="18" charset="0"/>
              </a:rPr>
              <a:t>(</a:t>
            </a:r>
            <a:r>
              <a:rPr lang="ka-GE" sz="1100" dirty="0">
                <a:latin typeface="Sylfaen" pitchFamily="18" charset="0"/>
              </a:rPr>
              <a:t>5%), </a:t>
            </a:r>
            <a:r>
              <a:rPr lang="en-US" sz="1100" dirty="0" smtClean="0">
                <a:latin typeface="Sylfaen" pitchFamily="18" charset="0"/>
              </a:rPr>
              <a:t>or other drivers will be annoyed</a:t>
            </a:r>
            <a:r>
              <a:rPr lang="ka-GE" sz="1100" dirty="0" smtClean="0">
                <a:latin typeface="Sylfaen" pitchFamily="18" charset="0"/>
              </a:rPr>
              <a:t> (</a:t>
            </a:r>
            <a:r>
              <a:rPr lang="ka-GE" sz="1100" dirty="0">
                <a:latin typeface="Sylfaen" pitchFamily="18" charset="0"/>
              </a:rPr>
              <a:t>3%). </a:t>
            </a:r>
            <a:r>
              <a:rPr lang="ka-GE" sz="1100" dirty="0" smtClean="0">
                <a:latin typeface="Sylfaen" pitchFamily="18" charset="0"/>
              </a:rPr>
              <a:t>2%</a:t>
            </a:r>
            <a:r>
              <a:rPr lang="en-US" sz="1100" dirty="0" smtClean="0">
                <a:latin typeface="Sylfaen" pitchFamily="18" charset="0"/>
              </a:rPr>
              <a:t> of drivers declares that making a way for infantry is not common even for pedestrians and they</a:t>
            </a:r>
            <a:r>
              <a:rPr lang="ka-GE" sz="1100" dirty="0" smtClean="0">
                <a:latin typeface="Sylfaen" pitchFamily="18" charset="0"/>
              </a:rPr>
              <a:t> </a:t>
            </a:r>
            <a:r>
              <a:rPr lang="en-US" sz="1100" dirty="0" smtClean="0">
                <a:latin typeface="Sylfaen" pitchFamily="18" charset="0"/>
              </a:rPr>
              <a:t>avoid crossing the road in front of a car even in the case of letting a way for them.</a:t>
            </a:r>
            <a:r>
              <a:rPr lang="ka-GE" sz="1100" dirty="0" smtClean="0">
                <a:latin typeface="Sylfaen" pitchFamily="18" charset="0"/>
              </a:rPr>
              <a:t> </a:t>
            </a:r>
            <a:r>
              <a:rPr lang="en-US" sz="1100" dirty="0" smtClean="0">
                <a:latin typeface="Sylfaen" pitchFamily="18" charset="0"/>
              </a:rPr>
              <a:t>Herewith, drivers </a:t>
            </a:r>
            <a:r>
              <a:rPr lang="ka-GE" sz="1100" dirty="0" smtClean="0">
                <a:latin typeface="Sylfaen" pitchFamily="18" charset="0"/>
              </a:rPr>
              <a:t>(</a:t>
            </a:r>
            <a:r>
              <a:rPr lang="ka-GE" sz="1100" dirty="0">
                <a:latin typeface="Sylfaen" pitchFamily="18" charset="0"/>
              </a:rPr>
              <a:t>96%) </a:t>
            </a:r>
            <a:r>
              <a:rPr lang="en-US" sz="1100" dirty="0" smtClean="0">
                <a:latin typeface="Sylfaen" pitchFamily="18" charset="0"/>
              </a:rPr>
              <a:t>recognize that crossing the road at Zebras is dangerous for pedestrians due to the cars. </a:t>
            </a:r>
            <a:endParaRPr lang="ka-GE" sz="1100" dirty="0" smtClean="0">
              <a:latin typeface="Sylfaen" pitchFamily="18" charset="0"/>
            </a:endParaRPr>
          </a:p>
          <a:p>
            <a:pPr marL="171450" indent="-171450" algn="just">
              <a:buBlip>
                <a:blip r:embed="rId2"/>
              </a:buBlip>
            </a:pPr>
            <a:endParaRPr lang="ka-GE" sz="1100" dirty="0" smtClean="0">
              <a:latin typeface="Sylfaen" pitchFamily="18" charset="0"/>
            </a:endParaRPr>
          </a:p>
        </p:txBody>
      </p:sp>
      <p:sp>
        <p:nvSpPr>
          <p:cNvPr id="4" name="Title 1"/>
          <p:cNvSpPr>
            <a:spLocks noGrp="1"/>
          </p:cNvSpPr>
          <p:nvPr>
            <p:ph type="title"/>
          </p:nvPr>
        </p:nvSpPr>
        <p:spPr>
          <a:xfrm>
            <a:off x="552400" y="260648"/>
            <a:ext cx="7620000" cy="562074"/>
          </a:xfrm>
          <a:noFill/>
        </p:spPr>
        <p:txBody>
          <a:bodyPr/>
          <a:lstStyle/>
          <a:p>
            <a:r>
              <a:rPr lang="en-US" sz="1800" b="1" dirty="0" smtClean="0"/>
              <a:t>Main findings of the study</a:t>
            </a:r>
            <a:r>
              <a:rPr lang="ka-GE" sz="1800" b="1" dirty="0" smtClean="0"/>
              <a:t> | 1</a:t>
            </a:r>
            <a:endParaRPr lang="en-US" sz="1800" b="1" dirty="0"/>
          </a:p>
        </p:txBody>
      </p:sp>
    </p:spTree>
    <p:extLst>
      <p:ext uri="{BB962C8B-B14F-4D97-AF65-F5344CB8AC3E}">
        <p14:creationId xmlns:p14="http://schemas.microsoft.com/office/powerpoint/2010/main" xmlns="" val="9604232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980728"/>
            <a:ext cx="7992888" cy="3647152"/>
          </a:xfrm>
          <a:prstGeom prst="rect">
            <a:avLst/>
          </a:prstGeom>
          <a:noFill/>
        </p:spPr>
        <p:txBody>
          <a:bodyPr wrap="square" rtlCol="0">
            <a:spAutoFit/>
          </a:bodyPr>
          <a:lstStyle/>
          <a:p>
            <a:pPr marL="171450" indent="-171450" algn="just">
              <a:buBlip>
                <a:blip r:embed="rId3"/>
              </a:buBlip>
            </a:pPr>
            <a:r>
              <a:rPr lang="en-US" sz="1100" dirty="0" smtClean="0">
                <a:latin typeface="Sylfaen" pitchFamily="18" charset="0"/>
              </a:rPr>
              <a:t>Stimulating factors in car owners for giving a way to pedestrians are mostly connected to the stiffen of law and its execution. Drivers say that they will always make a way for pedestrians if the police always fine the infringers of the law </a:t>
            </a:r>
            <a:r>
              <a:rPr lang="ka-GE" sz="1100" dirty="0" smtClean="0">
                <a:latin typeface="Sylfaen" pitchFamily="18" charset="0"/>
              </a:rPr>
              <a:t>(8,68</a:t>
            </a:r>
            <a:r>
              <a:rPr lang="ka-GE" sz="1100" dirty="0">
                <a:latin typeface="Sylfaen" pitchFamily="18" charset="0"/>
              </a:rPr>
              <a:t>) </a:t>
            </a:r>
            <a:r>
              <a:rPr lang="en-US" sz="1100" dirty="0" smtClean="0">
                <a:latin typeface="Sylfaen" pitchFamily="18" charset="0"/>
              </a:rPr>
              <a:t>and/or the</a:t>
            </a:r>
            <a:r>
              <a:rPr lang="ka-GE" sz="1100" dirty="0" smtClean="0">
                <a:latin typeface="Sylfaen" pitchFamily="18" charset="0"/>
              </a:rPr>
              <a:t> </a:t>
            </a:r>
            <a:r>
              <a:rPr lang="en-US" sz="1100" dirty="0" smtClean="0">
                <a:latin typeface="Sylfaen" pitchFamily="18" charset="0"/>
              </a:rPr>
              <a:t>established fine will raise </a:t>
            </a:r>
            <a:r>
              <a:rPr lang="ka-GE" sz="1100" dirty="0" smtClean="0">
                <a:latin typeface="Sylfaen" pitchFamily="18" charset="0"/>
              </a:rPr>
              <a:t>(</a:t>
            </a:r>
            <a:r>
              <a:rPr lang="ka-GE" sz="1100" dirty="0">
                <a:latin typeface="Sylfaen" pitchFamily="18" charset="0"/>
              </a:rPr>
              <a:t>8.64). </a:t>
            </a:r>
            <a:r>
              <a:rPr lang="en-US" sz="1100" dirty="0" smtClean="0">
                <a:latin typeface="Sylfaen" pitchFamily="18" charset="0"/>
              </a:rPr>
              <a:t>There is a big importance of society also – the drivers are ready to let the way for pedestrian if this kind of behavior does not annoy other drivers</a:t>
            </a:r>
            <a:r>
              <a:rPr lang="ka-GE" sz="1100" dirty="0" smtClean="0">
                <a:latin typeface="Sylfaen" pitchFamily="18" charset="0"/>
              </a:rPr>
              <a:t> (</a:t>
            </a:r>
            <a:r>
              <a:rPr lang="ka-GE" sz="1100" dirty="0">
                <a:latin typeface="Sylfaen" pitchFamily="18" charset="0"/>
              </a:rPr>
              <a:t>8,03</a:t>
            </a:r>
            <a:r>
              <a:rPr lang="ka-GE" sz="1100" dirty="0" smtClean="0">
                <a:latin typeface="Sylfaen" pitchFamily="18" charset="0"/>
              </a:rPr>
              <a:t>)</a:t>
            </a:r>
            <a:r>
              <a:rPr lang="en-US" sz="1100" dirty="0" smtClean="0">
                <a:latin typeface="Sylfaen" pitchFamily="18" charset="0"/>
              </a:rPr>
              <a:t>. Herewith, if other drivers behave so and give a way for a passenger on foot</a:t>
            </a:r>
            <a:r>
              <a:rPr lang="ka-GE" sz="1100" dirty="0" smtClean="0">
                <a:latin typeface="Sylfaen" pitchFamily="18" charset="0"/>
              </a:rPr>
              <a:t> (</a:t>
            </a:r>
            <a:r>
              <a:rPr lang="ka-GE" sz="1100" dirty="0">
                <a:latin typeface="Sylfaen" pitchFamily="18" charset="0"/>
              </a:rPr>
              <a:t>8,0).</a:t>
            </a:r>
            <a:endParaRPr lang="en-US" sz="1100" dirty="0">
              <a:latin typeface="Sylfaen" pitchFamily="18" charset="0"/>
            </a:endParaRPr>
          </a:p>
          <a:p>
            <a:pPr lvl="0" algn="just"/>
            <a:endParaRPr lang="ka-GE" sz="1100" dirty="0" smtClean="0">
              <a:latin typeface="Sylfaen" pitchFamily="18" charset="0"/>
            </a:endParaRPr>
          </a:p>
          <a:p>
            <a:pPr marL="171450" lvl="0" indent="-171450" algn="just">
              <a:buBlip>
                <a:blip r:embed="rId3"/>
              </a:buBlip>
            </a:pPr>
            <a:r>
              <a:rPr lang="en-US" sz="1100" dirty="0" smtClean="0">
                <a:latin typeface="Sylfaen" pitchFamily="18" charset="0"/>
              </a:rPr>
              <a:t>Two drivers out of every five </a:t>
            </a:r>
            <a:r>
              <a:rPr lang="ka-GE" sz="1100" dirty="0" smtClean="0">
                <a:latin typeface="Sylfaen" pitchFamily="18" charset="0"/>
              </a:rPr>
              <a:t>42-43</a:t>
            </a:r>
            <a:r>
              <a:rPr lang="ka-GE" sz="1100" dirty="0">
                <a:latin typeface="Sylfaen" pitchFamily="18" charset="0"/>
              </a:rPr>
              <a:t>% </a:t>
            </a:r>
            <a:r>
              <a:rPr lang="en-US" sz="1100" dirty="0" smtClean="0">
                <a:latin typeface="Sylfaen" pitchFamily="18" charset="0"/>
              </a:rPr>
              <a:t>declares that</a:t>
            </a:r>
            <a:r>
              <a:rPr lang="ka-GE" sz="1100" dirty="0" smtClean="0">
                <a:latin typeface="Sylfaen" pitchFamily="18" charset="0"/>
              </a:rPr>
              <a:t> </a:t>
            </a:r>
            <a:r>
              <a:rPr lang="en-US" sz="1100" dirty="0" smtClean="0">
                <a:latin typeface="Sylfaen" pitchFamily="18" charset="0"/>
              </a:rPr>
              <a:t>one never break the road motion rules and don’t drive a car with speeding.</a:t>
            </a:r>
            <a:r>
              <a:rPr lang="ka-GE" sz="1100" dirty="0" smtClean="0">
                <a:latin typeface="Sylfaen" pitchFamily="18" charset="0"/>
              </a:rPr>
              <a:t> </a:t>
            </a:r>
            <a:r>
              <a:rPr lang="en-US" sz="1100" dirty="0" smtClean="0">
                <a:latin typeface="Sylfaen" pitchFamily="18" charset="0"/>
              </a:rPr>
              <a:t>More than the half of the car owners (</a:t>
            </a:r>
            <a:r>
              <a:rPr lang="ka-GE" sz="1100" dirty="0" smtClean="0">
                <a:latin typeface="Sylfaen" pitchFamily="18" charset="0"/>
              </a:rPr>
              <a:t>54</a:t>
            </a:r>
            <a:r>
              <a:rPr lang="ka-GE" sz="1100" dirty="0">
                <a:latin typeface="Sylfaen" pitchFamily="18" charset="0"/>
              </a:rPr>
              <a:t>%-57</a:t>
            </a:r>
            <a:r>
              <a:rPr lang="ka-GE" sz="1100" dirty="0" smtClean="0">
                <a:latin typeface="Sylfaen" pitchFamily="18" charset="0"/>
              </a:rPr>
              <a:t>%</a:t>
            </a:r>
            <a:r>
              <a:rPr lang="en-US" sz="1100" dirty="0" smtClean="0">
                <a:latin typeface="Sylfaen" pitchFamily="18" charset="0"/>
              </a:rPr>
              <a:t>)</a:t>
            </a:r>
            <a:r>
              <a:rPr lang="ka-GE" sz="1100" dirty="0" smtClean="0">
                <a:latin typeface="Sylfaen" pitchFamily="18" charset="0"/>
              </a:rPr>
              <a:t> </a:t>
            </a:r>
            <a:r>
              <a:rPr lang="en-US" sz="1100" dirty="0" smtClean="0">
                <a:latin typeface="Sylfaen" pitchFamily="18" charset="0"/>
              </a:rPr>
              <a:t>says, that rarely break the road motion rules and drives with speeding. Herewith, more than a quarter of drivers have been ever fined because of speeding.</a:t>
            </a:r>
            <a:r>
              <a:rPr lang="ka-GE" sz="1100" dirty="0" smtClean="0">
                <a:latin typeface="Sylfaen" pitchFamily="18" charset="0"/>
              </a:rPr>
              <a:t> </a:t>
            </a:r>
            <a:endParaRPr lang="en-US" sz="1100" dirty="0" smtClean="0">
              <a:latin typeface="Sylfaen" pitchFamily="18" charset="0"/>
            </a:endParaRPr>
          </a:p>
          <a:p>
            <a:pPr marL="171450" lvl="0" indent="-171450" algn="just">
              <a:buBlip>
                <a:blip r:embed="rId3"/>
              </a:buBlip>
            </a:pPr>
            <a:endParaRPr lang="ka-GE" sz="1100" dirty="0">
              <a:latin typeface="Sylfaen" pitchFamily="18" charset="0"/>
            </a:endParaRPr>
          </a:p>
          <a:p>
            <a:pPr marL="171450" lvl="0" indent="-171450" algn="just">
              <a:buBlip>
                <a:blip r:embed="rId3"/>
              </a:buBlip>
            </a:pPr>
            <a:r>
              <a:rPr lang="en-US" sz="1100" dirty="0">
                <a:latin typeface="Sylfaen" pitchFamily="18" charset="0"/>
              </a:rPr>
              <a:t>Two drivers </a:t>
            </a:r>
            <a:r>
              <a:rPr lang="en-US" sz="1100" dirty="0" smtClean="0">
                <a:latin typeface="Sylfaen" pitchFamily="18" charset="0"/>
              </a:rPr>
              <a:t>out of every </a:t>
            </a:r>
            <a:r>
              <a:rPr lang="en-US" sz="1100" dirty="0">
                <a:latin typeface="Sylfaen" pitchFamily="18" charset="0"/>
              </a:rPr>
              <a:t>five</a:t>
            </a:r>
            <a:r>
              <a:rPr lang="ka-GE" sz="1100" dirty="0" smtClean="0">
                <a:latin typeface="Sylfaen" pitchFamily="18" charset="0"/>
              </a:rPr>
              <a:t> </a:t>
            </a:r>
            <a:r>
              <a:rPr lang="ka-GE" sz="1100" dirty="0">
                <a:latin typeface="Sylfaen" pitchFamily="18" charset="0"/>
              </a:rPr>
              <a:t>(39%) </a:t>
            </a:r>
            <a:r>
              <a:rPr lang="en-US" sz="1100" dirty="0" smtClean="0">
                <a:latin typeface="Sylfaen" pitchFamily="18" charset="0"/>
              </a:rPr>
              <a:t>confess that he has parked / stopped a car by breaking of rules during the past one </a:t>
            </a:r>
            <a:r>
              <a:rPr lang="en-US" sz="1100" dirty="0">
                <a:latin typeface="Sylfaen" pitchFamily="18" charset="0"/>
              </a:rPr>
              <a:t>year – on the </a:t>
            </a:r>
            <a:r>
              <a:rPr lang="en-US" sz="1100" dirty="0" smtClean="0">
                <a:latin typeface="Sylfaen" pitchFamily="18" charset="0"/>
              </a:rPr>
              <a:t>pedestrian trail, where parking is not allowed.</a:t>
            </a:r>
            <a:r>
              <a:rPr lang="ka-GE" sz="1100" dirty="0" smtClean="0">
                <a:latin typeface="Sylfaen" pitchFamily="18" charset="0"/>
              </a:rPr>
              <a:t> </a:t>
            </a:r>
            <a:r>
              <a:rPr lang="en-US" sz="1100" dirty="0" smtClean="0">
                <a:latin typeface="Sylfaen" pitchFamily="18" charset="0"/>
              </a:rPr>
              <a:t>This kind of behavior is mostly explained by having fewer parking spaces in the city</a:t>
            </a:r>
            <a:r>
              <a:rPr lang="ka-GE" sz="1100" dirty="0" smtClean="0">
                <a:latin typeface="Sylfaen" pitchFamily="18" charset="0"/>
              </a:rPr>
              <a:t> (</a:t>
            </a:r>
            <a:r>
              <a:rPr lang="ka-GE" sz="1100" dirty="0">
                <a:latin typeface="Sylfaen" pitchFamily="18" charset="0"/>
              </a:rPr>
              <a:t>95%). </a:t>
            </a:r>
            <a:r>
              <a:rPr lang="en-US" sz="1100" dirty="0" smtClean="0">
                <a:latin typeface="Sylfaen" pitchFamily="18" charset="0"/>
              </a:rPr>
              <a:t>A quarter of drivers </a:t>
            </a:r>
            <a:r>
              <a:rPr lang="ka-GE" sz="1100" dirty="0" smtClean="0">
                <a:latin typeface="Sylfaen" pitchFamily="18" charset="0"/>
              </a:rPr>
              <a:t>(</a:t>
            </a:r>
            <a:r>
              <a:rPr lang="ka-GE" sz="1100" dirty="0">
                <a:latin typeface="Sylfaen" pitchFamily="18" charset="0"/>
              </a:rPr>
              <a:t>25%) </a:t>
            </a:r>
            <a:r>
              <a:rPr lang="en-US" sz="1100" dirty="0" smtClean="0">
                <a:latin typeface="Sylfaen" pitchFamily="18" charset="0"/>
              </a:rPr>
              <a:t>consider that parking a car on the pedestrian trial is not forbidden according to law.</a:t>
            </a:r>
          </a:p>
          <a:p>
            <a:pPr marL="171450" lvl="0" indent="-171450" algn="just">
              <a:buBlip>
                <a:blip r:embed="rId3"/>
              </a:buBlip>
            </a:pPr>
            <a:endParaRPr lang="ka-GE" sz="1100" dirty="0">
              <a:latin typeface="Sylfaen" pitchFamily="18" charset="0"/>
            </a:endParaRPr>
          </a:p>
          <a:p>
            <a:pPr marL="171450" lvl="0" indent="-171450" algn="just">
              <a:buBlip>
                <a:blip r:embed="rId3"/>
              </a:buBlip>
            </a:pPr>
            <a:r>
              <a:rPr lang="en-US" sz="1100" dirty="0" smtClean="0">
                <a:latin typeface="Sylfaen" pitchFamily="18" charset="0"/>
              </a:rPr>
              <a:t>As for public transport taking the place of private cars, drivers are ready to use a public transportation if the fare will be cheaper </a:t>
            </a:r>
            <a:r>
              <a:rPr lang="ka-GE" sz="1100" dirty="0" smtClean="0">
                <a:latin typeface="Sylfaen" pitchFamily="18" charset="0"/>
              </a:rPr>
              <a:t>(</a:t>
            </a:r>
            <a:r>
              <a:rPr lang="ka-GE" sz="1100" dirty="0">
                <a:latin typeface="Sylfaen" pitchFamily="18" charset="0"/>
              </a:rPr>
              <a:t>9.12). </a:t>
            </a:r>
            <a:r>
              <a:rPr lang="en-US" sz="1100" dirty="0" smtClean="0">
                <a:latin typeface="Sylfaen" pitchFamily="18" charset="0"/>
              </a:rPr>
              <a:t>There are some important stimulating factors discovered for using a public transport – adding buses to a new route </a:t>
            </a:r>
            <a:r>
              <a:rPr lang="ka-GE" sz="1100" i="1" dirty="0" smtClean="0">
                <a:latin typeface="Sylfaen" pitchFamily="18" charset="0"/>
              </a:rPr>
              <a:t>(</a:t>
            </a:r>
            <a:r>
              <a:rPr lang="en-US" sz="1100" i="1" dirty="0" smtClean="0">
                <a:latin typeface="Sylfaen" pitchFamily="18" charset="0"/>
              </a:rPr>
              <a:t>If I can go everywhere by using public transport</a:t>
            </a:r>
            <a:r>
              <a:rPr lang="ka-GE" sz="1100" i="1" dirty="0" smtClean="0">
                <a:latin typeface="Sylfaen" pitchFamily="18" charset="0"/>
              </a:rPr>
              <a:t>- </a:t>
            </a:r>
            <a:r>
              <a:rPr lang="ka-GE" sz="1100" i="1" dirty="0">
                <a:latin typeface="Sylfaen" pitchFamily="18" charset="0"/>
              </a:rPr>
              <a:t>8.6) </a:t>
            </a:r>
            <a:r>
              <a:rPr lang="en-US" sz="1100" dirty="0" smtClean="0">
                <a:latin typeface="Sylfaen" pitchFamily="18" charset="0"/>
              </a:rPr>
              <a:t>and save the hygiene norms in transport</a:t>
            </a:r>
            <a:r>
              <a:rPr lang="ka-GE" sz="1100" dirty="0" smtClean="0">
                <a:latin typeface="Sylfaen" pitchFamily="18" charset="0"/>
              </a:rPr>
              <a:t> (</a:t>
            </a:r>
            <a:r>
              <a:rPr lang="ka-GE" sz="1100" dirty="0">
                <a:latin typeface="Sylfaen" pitchFamily="18" charset="0"/>
              </a:rPr>
              <a:t>8.34</a:t>
            </a:r>
            <a:r>
              <a:rPr lang="ka-GE" sz="1100" dirty="0" smtClean="0">
                <a:latin typeface="Sylfaen" pitchFamily="18" charset="0"/>
              </a:rPr>
              <a:t>)</a:t>
            </a:r>
            <a:r>
              <a:rPr lang="en-US" sz="1100" dirty="0" smtClean="0">
                <a:latin typeface="Sylfaen" pitchFamily="18" charset="0"/>
              </a:rPr>
              <a:t>.</a:t>
            </a:r>
            <a:r>
              <a:rPr lang="ka-GE" sz="1100" dirty="0" smtClean="0">
                <a:latin typeface="Sylfaen" pitchFamily="18" charset="0"/>
              </a:rPr>
              <a:t> </a:t>
            </a:r>
            <a:r>
              <a:rPr lang="en-US" sz="1100" dirty="0" smtClean="0">
                <a:latin typeface="Sylfaen" pitchFamily="18" charset="0"/>
              </a:rPr>
              <a:t>Also transport safety and keeping the road motion rules by drivers are estimated on high level </a:t>
            </a:r>
            <a:r>
              <a:rPr lang="ka-GE" sz="1100" dirty="0" smtClean="0">
                <a:latin typeface="Sylfaen" pitchFamily="18" charset="0"/>
              </a:rPr>
              <a:t> (</a:t>
            </a:r>
            <a:r>
              <a:rPr lang="ka-GE" sz="1100" dirty="0">
                <a:latin typeface="Sylfaen" pitchFamily="18" charset="0"/>
              </a:rPr>
              <a:t>8.11</a:t>
            </a:r>
            <a:r>
              <a:rPr lang="ka-GE" sz="1100" dirty="0" smtClean="0">
                <a:latin typeface="Sylfaen" pitchFamily="18" charset="0"/>
              </a:rPr>
              <a:t>). </a:t>
            </a:r>
            <a:endParaRPr lang="en-US" sz="1100" dirty="0" smtClean="0">
              <a:latin typeface="Sylfaen" pitchFamily="18" charset="0"/>
            </a:endParaRPr>
          </a:p>
          <a:p>
            <a:pPr marL="171450" lvl="0" indent="-171450" algn="just">
              <a:buBlip>
                <a:blip r:embed="rId3"/>
              </a:buBlip>
            </a:pPr>
            <a:endParaRPr lang="en-US" sz="1100" dirty="0">
              <a:latin typeface="Sylfaen" pitchFamily="18" charset="0"/>
            </a:endParaRPr>
          </a:p>
          <a:p>
            <a:pPr marL="171450" lvl="0" indent="-171450" algn="just">
              <a:buBlip>
                <a:blip r:embed="rId3"/>
              </a:buBlip>
            </a:pPr>
            <a:r>
              <a:rPr lang="en-US" sz="1100" dirty="0" smtClean="0">
                <a:latin typeface="Sylfaen" pitchFamily="18" charset="0"/>
              </a:rPr>
              <a:t>According to the research, only </a:t>
            </a:r>
            <a:r>
              <a:rPr lang="ka-GE" sz="1100" dirty="0" smtClean="0">
                <a:latin typeface="Sylfaen" pitchFamily="18" charset="0"/>
              </a:rPr>
              <a:t>36%</a:t>
            </a:r>
            <a:r>
              <a:rPr lang="en-US" sz="1100" dirty="0" smtClean="0">
                <a:latin typeface="Sylfaen" pitchFamily="18" charset="0"/>
              </a:rPr>
              <a:t> of drivers have seen or heard any information about road safety issues. The main sources for information are television advertisement </a:t>
            </a:r>
            <a:r>
              <a:rPr lang="ka-GE" sz="1100" dirty="0" smtClean="0">
                <a:latin typeface="Sylfaen" pitchFamily="18" charset="0"/>
              </a:rPr>
              <a:t>(54%) </a:t>
            </a:r>
            <a:r>
              <a:rPr lang="en-US" sz="1100" dirty="0" smtClean="0">
                <a:latin typeface="Sylfaen" pitchFamily="18" charset="0"/>
              </a:rPr>
              <a:t>and TV plot</a:t>
            </a:r>
            <a:r>
              <a:rPr lang="ka-GE" sz="1100" dirty="0" smtClean="0">
                <a:latin typeface="Sylfaen" pitchFamily="18" charset="0"/>
              </a:rPr>
              <a:t> (44%). </a:t>
            </a:r>
            <a:endParaRPr lang="en-US" sz="1100" dirty="0">
              <a:latin typeface="Sylfaen" pitchFamily="18" charset="0"/>
            </a:endParaRPr>
          </a:p>
        </p:txBody>
      </p:sp>
      <p:sp>
        <p:nvSpPr>
          <p:cNvPr id="4" name="Title 1"/>
          <p:cNvSpPr>
            <a:spLocks noGrp="1"/>
          </p:cNvSpPr>
          <p:nvPr>
            <p:ph type="title"/>
          </p:nvPr>
        </p:nvSpPr>
        <p:spPr>
          <a:xfrm>
            <a:off x="552400" y="260648"/>
            <a:ext cx="7620000" cy="562074"/>
          </a:xfrm>
          <a:noFill/>
        </p:spPr>
        <p:txBody>
          <a:bodyPr/>
          <a:lstStyle/>
          <a:p>
            <a:r>
              <a:rPr lang="en-US" sz="1800" b="1" dirty="0" smtClean="0">
                <a:latin typeface="Sylfaen" pitchFamily="18" charset="0"/>
              </a:rPr>
              <a:t>Main findings of the study </a:t>
            </a:r>
            <a:r>
              <a:rPr lang="ka-GE" sz="1800" b="1" dirty="0" smtClean="0">
                <a:latin typeface="Sylfaen" pitchFamily="18" charset="0"/>
              </a:rPr>
              <a:t>| 2</a:t>
            </a:r>
            <a:endParaRPr lang="en-US" sz="1800" b="1" dirty="0">
              <a:latin typeface="Sylfaen" pitchFamily="18" charset="0"/>
            </a:endParaRPr>
          </a:p>
        </p:txBody>
      </p:sp>
    </p:spTree>
    <p:extLst>
      <p:ext uri="{BB962C8B-B14F-4D97-AF65-F5344CB8AC3E}">
        <p14:creationId xmlns:p14="http://schemas.microsoft.com/office/powerpoint/2010/main" xmlns="" val="6638097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ustom 4">
      <a:dk1>
        <a:sysClr val="windowText" lastClr="000000"/>
      </a:dk1>
      <a:lt1>
        <a:sysClr val="window" lastClr="FFFFFF"/>
      </a:lt1>
      <a:dk2>
        <a:srgbClr val="A5A5A5"/>
      </a:dk2>
      <a:lt2>
        <a:srgbClr val="CAF278"/>
      </a:lt2>
      <a:accent1>
        <a:srgbClr val="00823B"/>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Adjacency</Template>
  <TotalTime>1433</TotalTime>
  <Words>2717</Words>
  <Application>Microsoft Macintosh PowerPoint</Application>
  <PresentationFormat>On-screen Show (4:3)</PresentationFormat>
  <Paragraphs>230</Paragraphs>
  <Slides>30</Slides>
  <Notes>6</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Adjacency</vt:lpstr>
      <vt:lpstr>Research on drivers’ behavior in Georgia</vt:lpstr>
      <vt:lpstr>content</vt:lpstr>
      <vt:lpstr>Slide 3</vt:lpstr>
      <vt:lpstr>Research design</vt:lpstr>
      <vt:lpstr>Research methodology</vt:lpstr>
      <vt:lpstr>Research methodology</vt:lpstr>
      <vt:lpstr>Slide 7</vt:lpstr>
      <vt:lpstr>Main findings of the study | 1</vt:lpstr>
      <vt:lpstr>Main findings of the study | 2</vt:lpstr>
      <vt:lpstr>Slide 10</vt:lpstr>
      <vt:lpstr>Conclusions and recommendations | 1</vt:lpstr>
      <vt:lpstr>Conclusions and recommendations | 2</vt:lpstr>
      <vt:lpstr>Conclusions and recommendations | 3</vt:lpstr>
      <vt:lpstr>Slide 14</vt:lpstr>
      <vt:lpstr>Slide 15</vt:lpstr>
      <vt:lpstr>The level of keeping the road motion rules by drivers | by gender</vt:lpstr>
      <vt:lpstr>The level of keeping the road motion rules by drivers  | by age</vt:lpstr>
      <vt:lpstr>The level of keeping the road motion rules by drivers | by car type</vt:lpstr>
      <vt:lpstr>Slide 19</vt:lpstr>
      <vt:lpstr>The level of declared behavior at the Zebra crossing without a traffic light | Overall picture</vt:lpstr>
      <vt:lpstr>The reasons of infraction the road rules at the Zebra crossing  | Overall picture</vt:lpstr>
      <vt:lpstr>Perception of a danger caused by crossing a street by pedestrian at Zebras | Overall picture</vt:lpstr>
      <vt:lpstr>Stimulating factors for keeping the road motion rules | Overall picture</vt:lpstr>
      <vt:lpstr>The declared level of infraction the road motion rules | Overall picture</vt:lpstr>
      <vt:lpstr>Awareness  of a fine established for speeding and fining experience |  Overall picture</vt:lpstr>
      <vt:lpstr>The behavior and reasons for parking a car by breaking the rules | Overall picture</vt:lpstr>
      <vt:lpstr>Stimulating factors for drivers to travel by using public transport | Overall picture</vt:lpstr>
      <vt:lpstr>Awareness of different activities about road safety issues |  Overall picture</vt:lpstr>
      <vt:lpstr>Surveyed respondents’ demography</vt:lpstr>
      <vt:lpstr>Surveyed car type and driving experience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ქვეითების კვლევა</dc:title>
  <dc:creator>admin</dc:creator>
  <cp:lastModifiedBy>Zurab Kobalia</cp:lastModifiedBy>
  <cp:revision>224</cp:revision>
  <dcterms:created xsi:type="dcterms:W3CDTF">2015-08-03T18:17:50Z</dcterms:created>
  <dcterms:modified xsi:type="dcterms:W3CDTF">2015-09-08T20:56:38Z</dcterms:modified>
</cp:coreProperties>
</file>